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29"/>
  </p:notesMasterIdLst>
  <p:sldIdLst>
    <p:sldId id="4515" r:id="rId5"/>
    <p:sldId id="4517" r:id="rId6"/>
    <p:sldId id="4519" r:id="rId7"/>
    <p:sldId id="4520" r:id="rId8"/>
    <p:sldId id="4521" r:id="rId9"/>
    <p:sldId id="294" r:id="rId10"/>
    <p:sldId id="4522" r:id="rId11"/>
    <p:sldId id="4529" r:id="rId12"/>
    <p:sldId id="4524" r:id="rId13"/>
    <p:sldId id="280" r:id="rId14"/>
    <p:sldId id="282" r:id="rId15"/>
    <p:sldId id="279" r:id="rId16"/>
    <p:sldId id="4525" r:id="rId17"/>
    <p:sldId id="290" r:id="rId18"/>
    <p:sldId id="295" r:id="rId19"/>
    <p:sldId id="300" r:id="rId20"/>
    <p:sldId id="4526" r:id="rId21"/>
    <p:sldId id="301" r:id="rId22"/>
    <p:sldId id="289" r:id="rId23"/>
    <p:sldId id="291" r:id="rId24"/>
    <p:sldId id="276" r:id="rId25"/>
    <p:sldId id="4527" r:id="rId26"/>
    <p:sldId id="4530" r:id="rId27"/>
    <p:sldId id="4528" r:id="rId28"/>
  </p:sldIdLst>
  <p:sldSz cx="12192000" cy="6858000"/>
  <p:notesSz cx="6805613" cy="99441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5FC"/>
    <a:srgbClr val="1C355E"/>
    <a:srgbClr val="E63A26"/>
    <a:srgbClr val="919191"/>
    <a:srgbClr val="E1E6F2"/>
    <a:srgbClr val="55585C"/>
    <a:srgbClr val="E3EDF9"/>
    <a:srgbClr val="E43C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65107F-6789-4616-AB7D-8141B3F7FFC9}" v="1" dt="2026-05-05T11:03:00.4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533" autoAdjust="0"/>
  </p:normalViewPr>
  <p:slideViewPr>
    <p:cSldViewPr snapToGrid="0">
      <p:cViewPr varScale="1">
        <p:scale>
          <a:sx n="102" d="100"/>
          <a:sy n="102" d="100"/>
        </p:scale>
        <p:origin x="624"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in Jacobsen" userId="b5c53e51-f1ac-47d5-9c09-8b3d9e60f354" providerId="ADAL" clId="{C8BCFAAA-CF71-43FA-BD83-160B447EEB53}"/>
    <pc:docChg chg="undo custSel addSld modSld sldOrd">
      <pc:chgData name="Karin Jacobsen" userId="b5c53e51-f1ac-47d5-9c09-8b3d9e60f354" providerId="ADAL" clId="{C8BCFAAA-CF71-43FA-BD83-160B447EEB53}" dt="2026-05-05T11:03:10.539" v="267" actId="20577"/>
      <pc:docMkLst>
        <pc:docMk/>
      </pc:docMkLst>
      <pc:sldChg chg="modSp mod">
        <pc:chgData name="Karin Jacobsen" userId="b5c53e51-f1ac-47d5-9c09-8b3d9e60f354" providerId="ADAL" clId="{C8BCFAAA-CF71-43FA-BD83-160B447EEB53}" dt="2026-05-05T11:03:10.539" v="267" actId="20577"/>
        <pc:sldMkLst>
          <pc:docMk/>
          <pc:sldMk cId="4171165484" sldId="4524"/>
        </pc:sldMkLst>
        <pc:spChg chg="mod">
          <ac:chgData name="Karin Jacobsen" userId="b5c53e51-f1ac-47d5-9c09-8b3d9e60f354" providerId="ADAL" clId="{C8BCFAAA-CF71-43FA-BD83-160B447EEB53}" dt="2026-05-05T11:03:10.539" v="267" actId="20577"/>
          <ac:spMkLst>
            <pc:docMk/>
            <pc:sldMk cId="4171165484" sldId="4524"/>
            <ac:spMk id="3" creationId="{152B180F-063E-1B69-6101-7020BE5EACE5}"/>
          </ac:spMkLst>
        </pc:spChg>
      </pc:sldChg>
      <pc:sldChg chg="modSp mod ord">
        <pc:chgData name="Karin Jacobsen" userId="b5c53e51-f1ac-47d5-9c09-8b3d9e60f354" providerId="ADAL" clId="{C8BCFAAA-CF71-43FA-BD83-160B447EEB53}" dt="2026-05-05T11:01:43.987" v="261" actId="255"/>
        <pc:sldMkLst>
          <pc:docMk/>
          <pc:sldMk cId="2074680635" sldId="4528"/>
        </pc:sldMkLst>
        <pc:spChg chg="mod">
          <ac:chgData name="Karin Jacobsen" userId="b5c53e51-f1ac-47d5-9c09-8b3d9e60f354" providerId="ADAL" clId="{C8BCFAAA-CF71-43FA-BD83-160B447EEB53}" dt="2026-05-05T11:01:43.987" v="261" actId="255"/>
          <ac:spMkLst>
            <pc:docMk/>
            <pc:sldMk cId="2074680635" sldId="4528"/>
            <ac:spMk id="3" creationId="{9D964A1E-7603-E3AA-6B3B-FBF103711F6C}"/>
          </ac:spMkLst>
        </pc:spChg>
      </pc:sldChg>
      <pc:sldChg chg="add">
        <pc:chgData name="Karin Jacobsen" userId="b5c53e51-f1ac-47d5-9c09-8b3d9e60f354" providerId="ADAL" clId="{C8BCFAAA-CF71-43FA-BD83-160B447EEB53}" dt="2026-05-05T09:29:40.615" v="0" actId="2890"/>
        <pc:sldMkLst>
          <pc:docMk/>
          <pc:sldMk cId="3958624867" sldId="453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36A347A1-7960-4C73-97BF-3CC2E2E660DB}" type="datetimeFigureOut">
              <a:rPr lang="da-DK" smtClean="0"/>
              <a:t>05-05-2026</a:t>
            </a:fld>
            <a:endParaRPr lang="da-DK"/>
          </a:p>
        </p:txBody>
      </p:sp>
      <p:sp>
        <p:nvSpPr>
          <p:cNvPr id="4" name="Pladsholder til slidebillede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70A3BA16-2A74-4DBB-B0E6-F72AC484A77E}" type="slidenum">
              <a:rPr lang="da-DK" smtClean="0"/>
              <a:t>‹nr.›</a:t>
            </a:fld>
            <a:endParaRPr lang="da-DK"/>
          </a:p>
        </p:txBody>
      </p:sp>
    </p:spTree>
    <p:extLst>
      <p:ext uri="{BB962C8B-B14F-4D97-AF65-F5344CB8AC3E}">
        <p14:creationId xmlns:p14="http://schemas.microsoft.com/office/powerpoint/2010/main" val="4613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70A3BA16-2A74-4DBB-B0E6-F72AC484A77E}" type="slidenum">
              <a:rPr lang="da-DK" smtClean="0"/>
              <a:t>1</a:t>
            </a:fld>
            <a:endParaRPr lang="da-DK"/>
          </a:p>
        </p:txBody>
      </p:sp>
    </p:spTree>
    <p:extLst>
      <p:ext uri="{BB962C8B-B14F-4D97-AF65-F5344CB8AC3E}">
        <p14:creationId xmlns:p14="http://schemas.microsoft.com/office/powerpoint/2010/main" val="27618942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Tjeneste er udelukkende effektivt arbejde og afregnes fortsat 1:1 – til gengæld er perioden bedre defineret.</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6 – 13 timer. Ingen tjeneste må være længere end 13 timer.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Ny hyppighed for tjeneste indtil 23: hvert 4. døgn (Nuværende hvert 5. døgn)</a:t>
            </a:r>
          </a:p>
        </p:txBody>
      </p:sp>
      <p:sp>
        <p:nvSpPr>
          <p:cNvPr id="4" name="Pladsholder til slidenummer 3"/>
          <p:cNvSpPr>
            <a:spLocks noGrp="1"/>
          </p:cNvSpPr>
          <p:nvPr>
            <p:ph type="sldNum" sz="quarter" idx="5"/>
          </p:nvPr>
        </p:nvSpPr>
        <p:spPr/>
        <p:txBody>
          <a:bodyPr/>
          <a:lstStyle/>
          <a:p>
            <a:fld id="{D971FD38-EAEF-4D82-8B93-9E4EC68C5902}" type="slidenum">
              <a:rPr lang="da-DK" smtClean="0"/>
              <a:t>10</a:t>
            </a:fld>
            <a:endParaRPr lang="da-DK"/>
          </a:p>
        </p:txBody>
      </p:sp>
    </p:spTree>
    <p:extLst>
      <p:ext uri="{BB962C8B-B14F-4D97-AF65-F5344CB8AC3E}">
        <p14:creationId xmlns:p14="http://schemas.microsoft.com/office/powerpoint/2010/main" val="22959353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nye 12/12 tjeneste kræver en forklaring. </a:t>
            </a:r>
          </a:p>
          <a:p>
            <a:r>
              <a:rPr lang="da-DK" dirty="0"/>
              <a:t>Er et vagtlag fuldt belastet over natten, skal den fremtidigt planlægges som en to skiftet vagt:</a:t>
            </a:r>
          </a:p>
          <a:p>
            <a:r>
              <a:rPr lang="da-DK" dirty="0"/>
              <a:t>Hyppigheden er den kendte hver 6. døgn, men der er nogle vigtige detaljer:</a:t>
            </a:r>
          </a:p>
          <a:p>
            <a:r>
              <a:rPr lang="da-DK" dirty="0"/>
              <a:t>Dag-skiftet og nat-skiftet skal fordeles ligeligt mellem de deltagende læger.</a:t>
            </a:r>
          </a:p>
          <a:p>
            <a:r>
              <a:rPr lang="da-DK" dirty="0"/>
              <a:t>Når de ikke er i de to skift, skal de så vidt muligt planlægges til </a:t>
            </a:r>
            <a:r>
              <a:rPr lang="da-DK" dirty="0" err="1"/>
              <a:t>dagtid</a:t>
            </a:r>
            <a:r>
              <a:rPr lang="da-DK" dirty="0"/>
              <a:t> – og således ikke deltage i andre vagttyper.</a:t>
            </a:r>
          </a:p>
          <a:p>
            <a:r>
              <a:rPr lang="da-DK" dirty="0"/>
              <a:t>Der kommer et regneeksempel senere </a:t>
            </a:r>
            <a:r>
              <a:rPr lang="da-DK" dirty="0" err="1"/>
              <a:t>ift</a:t>
            </a:r>
            <a:r>
              <a:rPr lang="da-DK" dirty="0"/>
              <a:t> aflønning heraf.</a:t>
            </a:r>
          </a:p>
        </p:txBody>
      </p:sp>
      <p:sp>
        <p:nvSpPr>
          <p:cNvPr id="4" name="Pladsholder til slidenummer 3"/>
          <p:cNvSpPr>
            <a:spLocks noGrp="1"/>
          </p:cNvSpPr>
          <p:nvPr>
            <p:ph type="sldNum" sz="quarter" idx="5"/>
          </p:nvPr>
        </p:nvSpPr>
        <p:spPr/>
        <p:txBody>
          <a:bodyPr/>
          <a:lstStyle/>
          <a:p>
            <a:fld id="{D971FD38-EAEF-4D82-8B93-9E4EC68C5902}" type="slidenum">
              <a:rPr lang="da-DK" smtClean="0"/>
              <a:t>11</a:t>
            </a:fld>
            <a:endParaRPr lang="da-DK"/>
          </a:p>
        </p:txBody>
      </p:sp>
    </p:spTree>
    <p:extLst>
      <p:ext uri="{BB962C8B-B14F-4D97-AF65-F5344CB8AC3E}">
        <p14:creationId xmlns:p14="http://schemas.microsoft.com/office/powerpoint/2010/main" val="40897255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Vagt på tjenestestedet er blevet til rådighedsvagt på tjenestestedet.</a:t>
            </a:r>
          </a:p>
          <a:p>
            <a:r>
              <a:rPr lang="da-DK" dirty="0"/>
              <a:t>6 – 25 timers varighed, med en maksimal gennemsnitlig belastning i udgangspunktet på 13 timer over vagten.</a:t>
            </a:r>
          </a:p>
        </p:txBody>
      </p:sp>
      <p:sp>
        <p:nvSpPr>
          <p:cNvPr id="4" name="Pladsholder til slidenummer 3"/>
          <p:cNvSpPr>
            <a:spLocks noGrp="1"/>
          </p:cNvSpPr>
          <p:nvPr>
            <p:ph type="sldNum" sz="quarter" idx="5"/>
          </p:nvPr>
        </p:nvSpPr>
        <p:spPr/>
        <p:txBody>
          <a:bodyPr/>
          <a:lstStyle/>
          <a:p>
            <a:fld id="{D971FD38-EAEF-4D82-8B93-9E4EC68C5902}" type="slidenum">
              <a:rPr lang="da-DK" smtClean="0"/>
              <a:t>12</a:t>
            </a:fld>
            <a:endParaRPr lang="da-DK"/>
          </a:p>
        </p:txBody>
      </p:sp>
    </p:spTree>
    <p:extLst>
      <p:ext uri="{BB962C8B-B14F-4D97-AF65-F5344CB8AC3E}">
        <p14:creationId xmlns:p14="http://schemas.microsoft.com/office/powerpoint/2010/main" val="1309801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Hyppighed hvert 4. døgn frem til kl. 23 (nu hver 5. døgn)</a:t>
            </a:r>
          </a:p>
          <a:p>
            <a:r>
              <a:rPr lang="da-DK" dirty="0"/>
              <a:t>Hyppighed hvert 5. døgn efter kl. 23 (nu hvert 6. døgn)</a:t>
            </a:r>
          </a:p>
          <a:p>
            <a:endParaRPr lang="da-DK" dirty="0"/>
          </a:p>
          <a:p>
            <a:r>
              <a:rPr lang="da-DK" dirty="0"/>
              <a:t>Rådighedsvagt på tjenestestedet over natten skal kombineres med 6 timers tjeneste eller vagt – og derfor er der minimum et 14 timers stræk over natten.</a:t>
            </a:r>
          </a:p>
          <a:p>
            <a:r>
              <a:rPr lang="da-DK" dirty="0"/>
              <a:t>Idet maksimalt 13 timer må være belastet ender vi derfor med at skulle anvende 12/12-tjenesten hvis man er i et vagtlag der er hårdt belastet over natten.</a:t>
            </a:r>
          </a:p>
        </p:txBody>
      </p:sp>
      <p:sp>
        <p:nvSpPr>
          <p:cNvPr id="4" name="Pladsholder til slidenummer 3"/>
          <p:cNvSpPr>
            <a:spLocks noGrp="1"/>
          </p:cNvSpPr>
          <p:nvPr>
            <p:ph type="sldNum" sz="quarter" idx="5"/>
          </p:nvPr>
        </p:nvSpPr>
        <p:spPr/>
        <p:txBody>
          <a:bodyPr/>
          <a:lstStyle/>
          <a:p>
            <a:fld id="{D971FD38-EAEF-4D82-8B93-9E4EC68C5902}" type="slidenum">
              <a:rPr lang="da-DK" smtClean="0"/>
              <a:t>13</a:t>
            </a:fld>
            <a:endParaRPr lang="da-DK"/>
          </a:p>
        </p:txBody>
      </p:sp>
    </p:spTree>
    <p:extLst>
      <p:ext uri="{BB962C8B-B14F-4D97-AF65-F5344CB8AC3E}">
        <p14:creationId xmlns:p14="http://schemas.microsoft.com/office/powerpoint/2010/main" val="4101548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I forhold til de effektive timer under rådighedsvagt. - alle timer tæller, men ikke lige meget!</a:t>
            </a:r>
          </a:p>
          <a:p>
            <a:endParaRPr lang="da-DK" b="1" dirty="0"/>
          </a:p>
          <a:p>
            <a:r>
              <a:rPr lang="da-DK" dirty="0"/>
              <a:t>Vagtsystemet ændres grundlæggende fra en model, hvor vagthonoraret har afkøbt arbejdstimer (plustid) til en ny model, hvor den ubelastede rådighed tæller som arbejdstid. </a:t>
            </a:r>
            <a:br>
              <a:rPr lang="da-DK" dirty="0"/>
            </a:br>
            <a:endParaRPr lang="da-DK" b="1" dirty="0"/>
          </a:p>
          <a:p>
            <a:pPr marL="285750" indent="-285750">
              <a:buFont typeface="Arial" panose="020B0604020202020204" pitchFamily="34" charset="0"/>
              <a:buChar char="•"/>
            </a:pPr>
            <a:r>
              <a:rPr lang="da-DK" dirty="0"/>
              <a:t>Effektive timer mellem kl. 23-07 tæller med en faktor 1½ per time, hvor de 50 pct. kommer til udbetaling, mens resten indgår i arbejdstiden 1:1.</a:t>
            </a:r>
          </a:p>
          <a:p>
            <a:pPr marL="285750" indent="-285750">
              <a:buFont typeface="Arial" panose="020B0604020202020204" pitchFamily="34" charset="0"/>
              <a:buChar char="•"/>
            </a:pPr>
            <a:r>
              <a:rPr lang="da-DK" dirty="0"/>
              <a:t>Øvrige effektive timer på tjenestestedet tæller 1:1, mens den ubelastede rådighed tæller 0,75 per time. </a:t>
            </a:r>
          </a:p>
          <a:p>
            <a:pPr marL="285750" indent="-285750">
              <a:buFont typeface="Arial" panose="020B0604020202020204" pitchFamily="34" charset="0"/>
              <a:buChar char="•"/>
            </a:pPr>
            <a:r>
              <a:rPr lang="da-DK" dirty="0"/>
              <a:t>Overlægen kan selv aftale at få ubelastet og belastet vagttid udbetalt, hvis afdelingen efterspørger kapacitet (tidligere arbejdsudbud).</a:t>
            </a:r>
          </a:p>
          <a:p>
            <a:br>
              <a:rPr lang="da-DK" dirty="0"/>
            </a:br>
            <a:endParaRPr lang="da-DK" dirty="0"/>
          </a:p>
          <a:p>
            <a:endParaRPr lang="da-DK" dirty="0"/>
          </a:p>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14</a:t>
            </a:fld>
            <a:endParaRPr lang="da-DK"/>
          </a:p>
        </p:txBody>
      </p:sp>
    </p:spTree>
    <p:extLst>
      <p:ext uri="{BB962C8B-B14F-4D97-AF65-F5344CB8AC3E}">
        <p14:creationId xmlns:p14="http://schemas.microsoft.com/office/powerpoint/2010/main" val="39676527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1" dirty="0"/>
              <a:t>Regneeksempel:</a:t>
            </a:r>
          </a:p>
          <a:p>
            <a:r>
              <a:rPr lang="da-DK" b="1" dirty="0"/>
              <a:t>Før</a:t>
            </a:r>
            <a:r>
              <a:rPr lang="da-DK" b="0" dirty="0"/>
              <a:t> : Vagthonorar (afkøb for ubelastet rådighed) og ulempetillæg + 13 timer</a:t>
            </a:r>
          </a:p>
          <a:p>
            <a:endParaRPr lang="da-DK" b="1" dirty="0"/>
          </a:p>
          <a:p>
            <a:r>
              <a:rPr lang="da-DK" b="1" dirty="0"/>
              <a:t>Efter 1. april 2027:</a:t>
            </a:r>
          </a:p>
          <a:p>
            <a:r>
              <a:rPr lang="da-DK" dirty="0"/>
              <a:t>Betaling i alt  (Ulempetillæg) 2.681,70 + (50% timeløn for timerne 23-07) 929,60 = 3.611,30 kr.</a:t>
            </a:r>
          </a:p>
          <a:p>
            <a:r>
              <a:rPr lang="da-DK" dirty="0"/>
              <a:t>Difference:</a:t>
            </a:r>
          </a:p>
          <a:p>
            <a:r>
              <a:rPr lang="da-DK" dirty="0"/>
              <a:t> - 1.293,35 kr.</a:t>
            </a:r>
          </a:p>
          <a:p>
            <a:r>
              <a:rPr lang="da-DK" dirty="0"/>
              <a:t> + 3 timer</a:t>
            </a:r>
          </a:p>
          <a:p>
            <a:endParaRPr lang="da-DK" dirty="0"/>
          </a:p>
          <a:p>
            <a:r>
              <a:rPr lang="da-DK" dirty="0"/>
              <a:t>Så – færre kroner, men flere timer.</a:t>
            </a:r>
          </a:p>
        </p:txBody>
      </p:sp>
      <p:sp>
        <p:nvSpPr>
          <p:cNvPr id="4" name="Pladsholder til slidenummer 3"/>
          <p:cNvSpPr>
            <a:spLocks noGrp="1"/>
          </p:cNvSpPr>
          <p:nvPr>
            <p:ph type="sldNum" sz="quarter" idx="5"/>
          </p:nvPr>
        </p:nvSpPr>
        <p:spPr/>
        <p:txBody>
          <a:bodyPr/>
          <a:lstStyle/>
          <a:p>
            <a:fld id="{D971FD38-EAEF-4D82-8B93-9E4EC68C5902}" type="slidenum">
              <a:rPr lang="da-DK" smtClean="0"/>
              <a:t>15</a:t>
            </a:fld>
            <a:endParaRPr lang="da-DK"/>
          </a:p>
        </p:txBody>
      </p:sp>
    </p:spTree>
    <p:extLst>
      <p:ext uri="{BB962C8B-B14F-4D97-AF65-F5344CB8AC3E}">
        <p14:creationId xmlns:p14="http://schemas.microsoft.com/office/powerpoint/2010/main" val="30791383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EEC24-05DF-A409-CD45-083DABBCE4CC}"/>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0B0D5FFB-EC70-4991-1804-C3703DEBB09D}"/>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39BCC454-101C-7D49-56A8-1F1229DFBDFF}"/>
              </a:ext>
            </a:extLst>
          </p:cNvPr>
          <p:cNvSpPr>
            <a:spLocks noGrp="1"/>
          </p:cNvSpPr>
          <p:nvPr>
            <p:ph type="body" idx="1"/>
          </p:nvPr>
        </p:nvSpPr>
        <p:spPr/>
        <p:txBody>
          <a:bodyPr/>
          <a:lstStyle/>
          <a:p>
            <a:r>
              <a:rPr lang="da-DK" dirty="0"/>
              <a:t>12/12 tillægget for både 1. og 2. </a:t>
            </a:r>
            <a:r>
              <a:rPr lang="da-DK"/>
              <a:t>skiftet træder </a:t>
            </a:r>
            <a:r>
              <a:rPr lang="da-DK" dirty="0"/>
              <a:t>i stedet for de 8 belastede timer i 2. skiftet </a:t>
            </a:r>
          </a:p>
        </p:txBody>
      </p:sp>
      <p:sp>
        <p:nvSpPr>
          <p:cNvPr id="4" name="Pladsholder til slidenummer 3">
            <a:extLst>
              <a:ext uri="{FF2B5EF4-FFF2-40B4-BE49-F238E27FC236}">
                <a16:creationId xmlns:a16="http://schemas.microsoft.com/office/drawing/2014/main" id="{2EC652B2-E01C-3658-B7DC-D02E81E1F4FA}"/>
              </a:ext>
            </a:extLst>
          </p:cNvPr>
          <p:cNvSpPr>
            <a:spLocks noGrp="1"/>
          </p:cNvSpPr>
          <p:nvPr>
            <p:ph type="sldNum" sz="quarter" idx="5"/>
          </p:nvPr>
        </p:nvSpPr>
        <p:spPr/>
        <p:txBody>
          <a:bodyPr/>
          <a:lstStyle/>
          <a:p>
            <a:fld id="{D971FD38-EAEF-4D82-8B93-9E4EC68C5902}" type="slidenum">
              <a:rPr lang="da-DK" smtClean="0"/>
              <a:t>16</a:t>
            </a:fld>
            <a:endParaRPr lang="da-DK"/>
          </a:p>
        </p:txBody>
      </p:sp>
    </p:spTree>
    <p:extLst>
      <p:ext uri="{BB962C8B-B14F-4D97-AF65-F5344CB8AC3E}">
        <p14:creationId xmlns:p14="http://schemas.microsoft.com/office/powerpoint/2010/main" val="3076838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Vagt fra hjemmet – rådighedsvagt udenfor tjenestestedet.</a:t>
            </a:r>
          </a:p>
          <a:p>
            <a:endParaRPr lang="da-DK" dirty="0"/>
          </a:p>
          <a:p>
            <a:r>
              <a:rPr lang="da-DK" dirty="0"/>
              <a:t>Ganske som vi kender den, dog nu med en minimum og maksimum periode.  (6-25 timer) Uændret hyppighed.</a:t>
            </a:r>
          </a:p>
          <a:p>
            <a:endParaRPr lang="da-DK" dirty="0"/>
          </a:p>
          <a:p>
            <a:r>
              <a:rPr lang="da-DK" dirty="0"/>
              <a:t>I stedet for et fast vagthonorar beregnes der nu for vagtperioden, (som kan være mellem 6 og 25 timer,) pr. time med 1/3 timeløn.</a:t>
            </a:r>
          </a:p>
          <a:p>
            <a:r>
              <a:rPr lang="da-DK" dirty="0"/>
              <a:t>Og det kan aftales, at den ubelastede rådighed indgår i arbejdstiden.</a:t>
            </a:r>
          </a:p>
          <a:p>
            <a:endParaRPr lang="da-DK" dirty="0"/>
          </a:p>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17</a:t>
            </a:fld>
            <a:endParaRPr lang="da-DK"/>
          </a:p>
        </p:txBody>
      </p:sp>
    </p:spTree>
    <p:extLst>
      <p:ext uri="{BB962C8B-B14F-4D97-AF65-F5344CB8AC3E}">
        <p14:creationId xmlns:p14="http://schemas.microsoft.com/office/powerpoint/2010/main" val="2037663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EF122-E6E5-4193-A25F-D2EF73B4C602}"/>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2C5E005E-360E-5DF3-CE42-735DB5F6E607}"/>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98679A7E-3D7D-4378-0801-9E2BA0D268AE}"/>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1C7C5CA5-480B-7083-8D57-632E49698ACD}"/>
              </a:ext>
            </a:extLst>
          </p:cNvPr>
          <p:cNvSpPr>
            <a:spLocks noGrp="1"/>
          </p:cNvSpPr>
          <p:nvPr>
            <p:ph type="sldNum" sz="quarter" idx="5"/>
          </p:nvPr>
        </p:nvSpPr>
        <p:spPr/>
        <p:txBody>
          <a:bodyPr/>
          <a:lstStyle/>
          <a:p>
            <a:fld id="{D971FD38-EAEF-4D82-8B93-9E4EC68C5902}" type="slidenum">
              <a:rPr lang="da-DK" smtClean="0"/>
              <a:t>18</a:t>
            </a:fld>
            <a:endParaRPr lang="da-DK"/>
          </a:p>
        </p:txBody>
      </p:sp>
    </p:spTree>
    <p:extLst>
      <p:ext uri="{BB962C8B-B14F-4D97-AF65-F5344CB8AC3E}">
        <p14:creationId xmlns:p14="http://schemas.microsoft.com/office/powerpoint/2010/main" val="699499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Beredskabsvagten er blevet præciseret/moderniseret – for at beskytte dem der oplevede at beredskabsvagten blev benyttet som en billigere version af rådighedsvagt uden for tjenestestedet.</a:t>
            </a:r>
          </a:p>
          <a:p>
            <a:r>
              <a:rPr lang="da-DK" dirty="0"/>
              <a:t>Der kræves ikke at man har adgang til patientjournal – der skal være tale om få eller sjældne telefonopkald. Gennemsnitligt behov for fremmøde en enkelt gang over en normperiode.</a:t>
            </a:r>
          </a:p>
          <a:p>
            <a:r>
              <a:rPr lang="da-DK" dirty="0"/>
              <a:t>Der betales et vagthonorar som det nuværende i Overenskomsten for overlæger</a:t>
            </a:r>
          </a:p>
        </p:txBody>
      </p:sp>
      <p:sp>
        <p:nvSpPr>
          <p:cNvPr id="4" name="Pladsholder til slidenummer 3"/>
          <p:cNvSpPr>
            <a:spLocks noGrp="1"/>
          </p:cNvSpPr>
          <p:nvPr>
            <p:ph type="sldNum" sz="quarter" idx="5"/>
          </p:nvPr>
        </p:nvSpPr>
        <p:spPr/>
        <p:txBody>
          <a:bodyPr/>
          <a:lstStyle/>
          <a:p>
            <a:fld id="{D971FD38-EAEF-4D82-8B93-9E4EC68C5902}" type="slidenum">
              <a:rPr lang="da-DK" smtClean="0"/>
              <a:t>19</a:t>
            </a:fld>
            <a:endParaRPr lang="da-DK"/>
          </a:p>
        </p:txBody>
      </p:sp>
    </p:spTree>
    <p:extLst>
      <p:ext uri="{BB962C8B-B14F-4D97-AF65-F5344CB8AC3E}">
        <p14:creationId xmlns:p14="http://schemas.microsoft.com/office/powerpoint/2010/main" val="728221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generelle lønstigninger aftalt for alle.</a:t>
            </a:r>
          </a:p>
          <a:p>
            <a:r>
              <a:rPr lang="da-DK" dirty="0"/>
              <a:t>Særlige grundlønsforhøjelser til ledende overlæge og cheflæger – mangeårigt krav fra foreningens side</a:t>
            </a:r>
          </a:p>
        </p:txBody>
      </p:sp>
      <p:sp>
        <p:nvSpPr>
          <p:cNvPr id="4" name="Pladsholder til slidenummer 3"/>
          <p:cNvSpPr>
            <a:spLocks noGrp="1"/>
          </p:cNvSpPr>
          <p:nvPr>
            <p:ph type="sldNum" sz="quarter" idx="5"/>
          </p:nvPr>
        </p:nvSpPr>
        <p:spPr/>
        <p:txBody>
          <a:bodyPr/>
          <a:lstStyle/>
          <a:p>
            <a:fld id="{D971FD38-EAEF-4D82-8B93-9E4EC68C5902}" type="slidenum">
              <a:rPr lang="da-DK" smtClean="0"/>
              <a:t>2</a:t>
            </a:fld>
            <a:endParaRPr lang="da-DK"/>
          </a:p>
        </p:txBody>
      </p:sp>
    </p:spTree>
    <p:extLst>
      <p:ext uri="{BB962C8B-B14F-4D97-AF65-F5344CB8AC3E}">
        <p14:creationId xmlns:p14="http://schemas.microsoft.com/office/powerpoint/2010/main" val="25880915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Når rådighedsvagten uden for tjenestestedet eller beredskabsvagten er aktiveret:</a:t>
            </a:r>
          </a:p>
          <a:p>
            <a:r>
              <a:rPr lang="da-DK" dirty="0"/>
              <a:t>Effektive timer tæller 1:1, eller afregnes til en timetakst, der er lavere end den vi kender 589,40 </a:t>
            </a:r>
            <a:r>
              <a:rPr lang="da-DK" dirty="0" err="1"/>
              <a:t>kr</a:t>
            </a:r>
            <a:r>
              <a:rPr lang="da-DK" dirty="0"/>
              <a:t>, men nu også med ulempetillæg.</a:t>
            </a:r>
          </a:p>
        </p:txBody>
      </p:sp>
      <p:sp>
        <p:nvSpPr>
          <p:cNvPr id="4" name="Pladsholder til slidenummer 3"/>
          <p:cNvSpPr>
            <a:spLocks noGrp="1"/>
          </p:cNvSpPr>
          <p:nvPr>
            <p:ph type="sldNum" sz="quarter" idx="5"/>
          </p:nvPr>
        </p:nvSpPr>
        <p:spPr/>
        <p:txBody>
          <a:bodyPr/>
          <a:lstStyle/>
          <a:p>
            <a:fld id="{D971FD38-EAEF-4D82-8B93-9E4EC68C5902}" type="slidenum">
              <a:rPr lang="da-DK" smtClean="0"/>
              <a:t>20</a:t>
            </a:fld>
            <a:endParaRPr lang="da-DK"/>
          </a:p>
        </p:txBody>
      </p:sp>
    </p:spTree>
    <p:extLst>
      <p:ext uri="{BB962C8B-B14F-4D97-AF65-F5344CB8AC3E}">
        <p14:creationId xmlns:p14="http://schemas.microsoft.com/office/powerpoint/2010/main" val="30271727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Ulempetillæg gælder til alle 5 typer arbejde. Der er en lav takst (hverdags aften/nat samt weekend </a:t>
            </a:r>
            <a:r>
              <a:rPr lang="da-DK" dirty="0" err="1"/>
              <a:t>dagtid</a:t>
            </a:r>
            <a:r>
              <a:rPr lang="da-DK" dirty="0"/>
              <a:t>) og en høj takst til weekend aften/nat.</a:t>
            </a:r>
          </a:p>
          <a:p>
            <a:r>
              <a:rPr lang="da-DK" dirty="0"/>
              <a:t>Derudover er der et specielt tillæg for den 2.skiftede tjeneste (12/12’eren) på 800.- pr skift.</a:t>
            </a:r>
          </a:p>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21</a:t>
            </a:fld>
            <a:endParaRPr lang="da-DK"/>
          </a:p>
        </p:txBody>
      </p:sp>
    </p:spTree>
    <p:extLst>
      <p:ext uri="{BB962C8B-B14F-4D97-AF65-F5344CB8AC3E}">
        <p14:creationId xmlns:p14="http://schemas.microsoft.com/office/powerpoint/2010/main" val="926859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Retten til at træde ud af nattevagt bevares.</a:t>
            </a:r>
          </a:p>
        </p:txBody>
      </p:sp>
      <p:sp>
        <p:nvSpPr>
          <p:cNvPr id="4" name="Pladsholder til slidenummer 3"/>
          <p:cNvSpPr>
            <a:spLocks noGrp="1"/>
          </p:cNvSpPr>
          <p:nvPr>
            <p:ph type="sldNum" sz="quarter" idx="5"/>
          </p:nvPr>
        </p:nvSpPr>
        <p:spPr/>
        <p:txBody>
          <a:bodyPr/>
          <a:lstStyle/>
          <a:p>
            <a:fld id="{D971FD38-EAEF-4D82-8B93-9E4EC68C5902}" type="slidenum">
              <a:rPr lang="da-DK" smtClean="0"/>
              <a:t>22</a:t>
            </a:fld>
            <a:endParaRPr lang="da-DK"/>
          </a:p>
        </p:txBody>
      </p:sp>
    </p:spTree>
    <p:extLst>
      <p:ext uri="{BB962C8B-B14F-4D97-AF65-F5344CB8AC3E}">
        <p14:creationId xmlns:p14="http://schemas.microsoft.com/office/powerpoint/2010/main" val="378202328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3A7A3B-79A0-3C64-0625-C6A2A0B8649E}"/>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F6AFF406-132D-1EEE-9303-D3C2D0A22DA6}"/>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27C0991-9AD7-0787-F5F4-342D712A4DAE}"/>
              </a:ext>
            </a:extLst>
          </p:cNvPr>
          <p:cNvSpPr>
            <a:spLocks noGrp="1"/>
          </p:cNvSpPr>
          <p:nvPr>
            <p:ph type="body" idx="1"/>
          </p:nvPr>
        </p:nvSpPr>
        <p:spPr/>
        <p:txBody>
          <a:bodyPr/>
          <a:lstStyle/>
          <a:p>
            <a:endParaRPr lang="da-DK" dirty="0"/>
          </a:p>
        </p:txBody>
      </p:sp>
      <p:sp>
        <p:nvSpPr>
          <p:cNvPr id="4" name="Pladsholder til slidenummer 3">
            <a:extLst>
              <a:ext uri="{FF2B5EF4-FFF2-40B4-BE49-F238E27FC236}">
                <a16:creationId xmlns:a16="http://schemas.microsoft.com/office/drawing/2014/main" id="{0BD0BC59-1A1C-12ED-6481-AF4250FDCA2F}"/>
              </a:ext>
            </a:extLst>
          </p:cNvPr>
          <p:cNvSpPr>
            <a:spLocks noGrp="1"/>
          </p:cNvSpPr>
          <p:nvPr>
            <p:ph type="sldNum" sz="quarter" idx="5"/>
          </p:nvPr>
        </p:nvSpPr>
        <p:spPr/>
        <p:txBody>
          <a:bodyPr/>
          <a:lstStyle/>
          <a:p>
            <a:fld id="{D971FD38-EAEF-4D82-8B93-9E4EC68C5902}" type="slidenum">
              <a:rPr lang="da-DK" smtClean="0"/>
              <a:t>23</a:t>
            </a:fld>
            <a:endParaRPr lang="da-DK"/>
          </a:p>
        </p:txBody>
      </p:sp>
    </p:spTree>
    <p:extLst>
      <p:ext uri="{BB962C8B-B14F-4D97-AF65-F5344CB8AC3E}">
        <p14:creationId xmlns:p14="http://schemas.microsoft.com/office/powerpoint/2010/main" val="4095595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24</a:t>
            </a:fld>
            <a:endParaRPr lang="da-DK"/>
          </a:p>
        </p:txBody>
      </p:sp>
    </p:spTree>
    <p:extLst>
      <p:ext uri="{BB962C8B-B14F-4D97-AF65-F5344CB8AC3E}">
        <p14:creationId xmlns:p14="http://schemas.microsoft.com/office/powerpoint/2010/main" val="1064896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Inden vi tager fat på alt det nye – hvad kommer vi, som i dag er overlæger, med og hvad bevarer vi af vilkår?</a:t>
            </a:r>
          </a:p>
        </p:txBody>
      </p:sp>
      <p:sp>
        <p:nvSpPr>
          <p:cNvPr id="4" name="Pladsholder til slidenummer 3"/>
          <p:cNvSpPr>
            <a:spLocks noGrp="1"/>
          </p:cNvSpPr>
          <p:nvPr>
            <p:ph type="sldNum" sz="quarter" idx="5"/>
          </p:nvPr>
        </p:nvSpPr>
        <p:spPr/>
        <p:txBody>
          <a:bodyPr/>
          <a:lstStyle/>
          <a:p>
            <a:fld id="{D971FD38-EAEF-4D82-8B93-9E4EC68C5902}" type="slidenum">
              <a:rPr lang="da-DK" smtClean="0"/>
              <a:t>3</a:t>
            </a:fld>
            <a:endParaRPr lang="da-DK"/>
          </a:p>
        </p:txBody>
      </p:sp>
    </p:spTree>
    <p:extLst>
      <p:ext uri="{BB962C8B-B14F-4D97-AF65-F5344CB8AC3E}">
        <p14:creationId xmlns:p14="http://schemas.microsoft.com/office/powerpoint/2010/main" val="103049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Den nye overlæge starter højere, men har ikke noget anciennitetstrin.</a:t>
            </a:r>
          </a:p>
          <a:p>
            <a:r>
              <a:rPr lang="da-DK" dirty="0"/>
              <a:t>Du kan nu blive overlæge ved udnævnelse – fra speciallægetrin 2</a:t>
            </a:r>
          </a:p>
          <a:p>
            <a:r>
              <a:rPr lang="da-DK" dirty="0"/>
              <a:t>Og du kan også blive overlæge fra trin 1 – dog kun ved stillingsopslag</a:t>
            </a:r>
          </a:p>
        </p:txBody>
      </p:sp>
      <p:sp>
        <p:nvSpPr>
          <p:cNvPr id="4" name="Pladsholder til slidenummer 3"/>
          <p:cNvSpPr>
            <a:spLocks noGrp="1"/>
          </p:cNvSpPr>
          <p:nvPr>
            <p:ph type="sldNum" sz="quarter" idx="5"/>
          </p:nvPr>
        </p:nvSpPr>
        <p:spPr/>
        <p:txBody>
          <a:bodyPr/>
          <a:lstStyle/>
          <a:p>
            <a:fld id="{D971FD38-EAEF-4D82-8B93-9E4EC68C5902}" type="slidenum">
              <a:rPr lang="da-DK" smtClean="0"/>
              <a:t>4</a:t>
            </a:fld>
            <a:endParaRPr lang="da-DK"/>
          </a:p>
        </p:txBody>
      </p:sp>
    </p:spTree>
    <p:extLst>
      <p:ext uri="{BB962C8B-B14F-4D97-AF65-F5344CB8AC3E}">
        <p14:creationId xmlns:p14="http://schemas.microsoft.com/office/powerpoint/2010/main" val="1622277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ENDELIG er den ene times selvbetalt mertransport pr. dag, ved kørsel til andre tjenestesteder, blevet elimineret.</a:t>
            </a:r>
          </a:p>
        </p:txBody>
      </p:sp>
      <p:sp>
        <p:nvSpPr>
          <p:cNvPr id="4" name="Pladsholder til slidenummer 3"/>
          <p:cNvSpPr>
            <a:spLocks noGrp="1"/>
          </p:cNvSpPr>
          <p:nvPr>
            <p:ph type="sldNum" sz="quarter" idx="5"/>
          </p:nvPr>
        </p:nvSpPr>
        <p:spPr/>
        <p:txBody>
          <a:bodyPr/>
          <a:lstStyle/>
          <a:p>
            <a:fld id="{D971FD38-EAEF-4D82-8B93-9E4EC68C5902}" type="slidenum">
              <a:rPr lang="da-DK" smtClean="0"/>
              <a:t>5</a:t>
            </a:fld>
            <a:endParaRPr lang="da-DK"/>
          </a:p>
        </p:txBody>
      </p:sp>
    </p:spTree>
    <p:extLst>
      <p:ext uri="{BB962C8B-B14F-4D97-AF65-F5344CB8AC3E}">
        <p14:creationId xmlns:p14="http://schemas.microsoft.com/office/powerpoint/2010/main" val="2550870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D971FD38-EAEF-4D82-8B93-9E4EC68C5902}" type="slidenum">
              <a:rPr lang="da-DK" smtClean="0"/>
              <a:t>6</a:t>
            </a:fld>
            <a:endParaRPr lang="da-DK"/>
          </a:p>
        </p:txBody>
      </p:sp>
    </p:spTree>
    <p:extLst>
      <p:ext uri="{BB962C8B-B14F-4D97-AF65-F5344CB8AC3E}">
        <p14:creationId xmlns:p14="http://schemas.microsoft.com/office/powerpoint/2010/main" val="1334162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Opgaver du kan løse, når det passer dig.</a:t>
            </a:r>
          </a:p>
        </p:txBody>
      </p:sp>
      <p:sp>
        <p:nvSpPr>
          <p:cNvPr id="4" name="Pladsholder til slidenummer 3"/>
          <p:cNvSpPr>
            <a:spLocks noGrp="1"/>
          </p:cNvSpPr>
          <p:nvPr>
            <p:ph type="sldNum" sz="quarter" idx="5"/>
          </p:nvPr>
        </p:nvSpPr>
        <p:spPr/>
        <p:txBody>
          <a:bodyPr/>
          <a:lstStyle/>
          <a:p>
            <a:fld id="{D971FD38-EAEF-4D82-8B93-9E4EC68C5902}" type="slidenum">
              <a:rPr lang="da-DK" smtClean="0"/>
              <a:t>7</a:t>
            </a:fld>
            <a:endParaRPr lang="da-DK"/>
          </a:p>
        </p:txBody>
      </p:sp>
    </p:spTree>
    <p:extLst>
      <p:ext uri="{BB962C8B-B14F-4D97-AF65-F5344CB8AC3E}">
        <p14:creationId xmlns:p14="http://schemas.microsoft.com/office/powerpoint/2010/main" val="2324438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E1C84-FA64-7C3C-7747-C091C4928B56}"/>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BFDED50F-4E7C-2ABD-2BE5-DDE64F617496}"/>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71B271E-7A00-CBB4-CB1B-8EB2285C701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Når der rykkes rundt på det meste og stort set inden for den samme økonomiske ramme, så rykkes der også på vilkår for den enkelte, der er omfattet af en kollektive aftale. Samlet set mener jeg, det er en rigtig god aftale og i forhold til vagtvilkårene vil jeg bl.a. fremhæve følgende.</a:t>
            </a:r>
          </a:p>
          <a:p>
            <a:endParaRPr lang="da-DK" dirty="0"/>
          </a:p>
        </p:txBody>
      </p:sp>
      <p:sp>
        <p:nvSpPr>
          <p:cNvPr id="4" name="Pladsholder til slidenummer 3">
            <a:extLst>
              <a:ext uri="{FF2B5EF4-FFF2-40B4-BE49-F238E27FC236}">
                <a16:creationId xmlns:a16="http://schemas.microsoft.com/office/drawing/2014/main" id="{13F9A46F-26B3-106E-6427-C72A00F3D0BC}"/>
              </a:ext>
            </a:extLst>
          </p:cNvPr>
          <p:cNvSpPr>
            <a:spLocks noGrp="1"/>
          </p:cNvSpPr>
          <p:nvPr>
            <p:ph type="sldNum" sz="quarter" idx="5"/>
          </p:nvPr>
        </p:nvSpPr>
        <p:spPr/>
        <p:txBody>
          <a:bodyPr/>
          <a:lstStyle/>
          <a:p>
            <a:fld id="{D971FD38-EAEF-4D82-8B93-9E4EC68C5902}" type="slidenum">
              <a:rPr lang="da-DK" smtClean="0"/>
              <a:t>8</a:t>
            </a:fld>
            <a:endParaRPr lang="da-DK"/>
          </a:p>
        </p:txBody>
      </p:sp>
    </p:spTree>
    <p:extLst>
      <p:ext uri="{BB962C8B-B14F-4D97-AF65-F5344CB8AC3E}">
        <p14:creationId xmlns:p14="http://schemas.microsoft.com/office/powerpoint/2010/main" val="3486548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Arbejdet kan tilrettelægges på 5 måder:</a:t>
            </a:r>
          </a:p>
          <a:p>
            <a:r>
              <a:rPr lang="da-DK" dirty="0"/>
              <a:t>4 allerede kendte – men på ændrede vilkår – og en helt ny 12/12 tjeneste hentet fra Yngre Lægers overenskomst</a:t>
            </a:r>
          </a:p>
        </p:txBody>
      </p:sp>
      <p:sp>
        <p:nvSpPr>
          <p:cNvPr id="4" name="Pladsholder til slidenummer 3"/>
          <p:cNvSpPr>
            <a:spLocks noGrp="1"/>
          </p:cNvSpPr>
          <p:nvPr>
            <p:ph type="sldNum" sz="quarter" idx="5"/>
          </p:nvPr>
        </p:nvSpPr>
        <p:spPr/>
        <p:txBody>
          <a:bodyPr/>
          <a:lstStyle/>
          <a:p>
            <a:fld id="{D971FD38-EAEF-4D82-8B93-9E4EC68C5902}" type="slidenum">
              <a:rPr lang="da-DK" smtClean="0"/>
              <a:t>9</a:t>
            </a:fld>
            <a:endParaRPr lang="da-DK"/>
          </a:p>
        </p:txBody>
      </p:sp>
    </p:spTree>
    <p:extLst>
      <p:ext uri="{BB962C8B-B14F-4D97-AF65-F5344CB8AC3E}">
        <p14:creationId xmlns:p14="http://schemas.microsoft.com/office/powerpoint/2010/main" val="18197728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slideMaster" Target="../slideMasters/slideMaster1.xml"/><Relationship Id="rId4" Type="http://schemas.openxmlformats.org/officeDocument/2006/relationships/image" Target="../media/image1.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L Titelslide">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12DB5159-F53B-18E3-6259-7974CD6012C2}"/>
              </a:ext>
            </a:extLst>
          </p:cNvPr>
          <p:cNvSpPr/>
          <p:nvPr userDrawn="1"/>
        </p:nvSpPr>
        <p:spPr>
          <a:xfrm>
            <a:off x="0" y="0"/>
            <a:ext cx="12232394" cy="5760000"/>
          </a:xfrm>
          <a:prstGeom prst="rect">
            <a:avLst/>
          </a:prstGeom>
          <a:solidFill>
            <a:srgbClr val="E1E6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11" name="Lige forbindelse 10">
            <a:extLst>
              <a:ext uri="{FF2B5EF4-FFF2-40B4-BE49-F238E27FC236}">
                <a16:creationId xmlns:a16="http://schemas.microsoft.com/office/drawing/2014/main" id="{AB8EC844-A8CD-B369-B08C-472A8C7E71AE}"/>
              </a:ext>
            </a:extLst>
          </p:cNvPr>
          <p:cNvCxnSpPr>
            <a:cxnSpLocks/>
          </p:cNvCxnSpPr>
          <p:nvPr userDrawn="1"/>
        </p:nvCxnSpPr>
        <p:spPr>
          <a:xfrm>
            <a:off x="10038080" y="261620"/>
            <a:ext cx="0" cy="1404000"/>
          </a:xfrm>
          <a:prstGeom prst="line">
            <a:avLst/>
          </a:prstGeom>
          <a:ln w="12700">
            <a:solidFill>
              <a:srgbClr val="55585C"/>
            </a:solidFill>
          </a:ln>
        </p:spPr>
        <p:style>
          <a:lnRef idx="1">
            <a:schemeClr val="accent1"/>
          </a:lnRef>
          <a:fillRef idx="0">
            <a:schemeClr val="accent1"/>
          </a:fillRef>
          <a:effectRef idx="0">
            <a:schemeClr val="accent1"/>
          </a:effectRef>
          <a:fontRef idx="minor">
            <a:schemeClr val="tx1"/>
          </a:fontRef>
        </p:style>
      </p:cxnSp>
      <p:cxnSp>
        <p:nvCxnSpPr>
          <p:cNvPr id="12" name="Lige forbindelse 11">
            <a:extLst>
              <a:ext uri="{FF2B5EF4-FFF2-40B4-BE49-F238E27FC236}">
                <a16:creationId xmlns:a16="http://schemas.microsoft.com/office/drawing/2014/main" id="{BA7D5979-98C7-8F6D-CC47-EDBD653A041A}"/>
              </a:ext>
            </a:extLst>
          </p:cNvPr>
          <p:cNvCxnSpPr>
            <a:cxnSpLocks/>
          </p:cNvCxnSpPr>
          <p:nvPr userDrawn="1"/>
        </p:nvCxnSpPr>
        <p:spPr>
          <a:xfrm>
            <a:off x="9530080" y="1280160"/>
            <a:ext cx="2232000" cy="0"/>
          </a:xfrm>
          <a:prstGeom prst="line">
            <a:avLst/>
          </a:prstGeom>
          <a:ln w="12700">
            <a:solidFill>
              <a:srgbClr val="55585C"/>
            </a:solidFill>
          </a:ln>
        </p:spPr>
        <p:style>
          <a:lnRef idx="1">
            <a:schemeClr val="accent1"/>
          </a:lnRef>
          <a:fillRef idx="0">
            <a:schemeClr val="accent1"/>
          </a:fillRef>
          <a:effectRef idx="0">
            <a:schemeClr val="accent1"/>
          </a:effectRef>
          <a:fontRef idx="minor">
            <a:schemeClr val="tx1"/>
          </a:fontRef>
        </p:style>
      </p:cxnSp>
      <p:sp>
        <p:nvSpPr>
          <p:cNvPr id="2" name="Titel 1">
            <a:extLst>
              <a:ext uri="{FF2B5EF4-FFF2-40B4-BE49-F238E27FC236}">
                <a16:creationId xmlns:a16="http://schemas.microsoft.com/office/drawing/2014/main" id="{C3F90889-6D8C-9763-5B2F-37AFD7C14E3D}"/>
              </a:ext>
            </a:extLst>
          </p:cNvPr>
          <p:cNvSpPr>
            <a:spLocks noGrp="1"/>
          </p:cNvSpPr>
          <p:nvPr>
            <p:ph type="ctrTitle"/>
          </p:nvPr>
        </p:nvSpPr>
        <p:spPr>
          <a:xfrm>
            <a:off x="820421" y="2215210"/>
            <a:ext cx="9144000" cy="929228"/>
          </a:xfrm>
        </p:spPr>
        <p:txBody>
          <a:bodyPr anchor="b">
            <a:noAutofit/>
          </a:bodyPr>
          <a:lstStyle>
            <a:lvl1pPr algn="l" defTabSz="914400" rtl="0" eaLnBrk="1" latinLnBrk="0" hangingPunct="1">
              <a:lnSpc>
                <a:spcPct val="90000"/>
              </a:lnSpc>
              <a:spcBef>
                <a:spcPct val="0"/>
              </a:spcBef>
              <a:buNone/>
              <a:defRPr lang="da-DK" sz="5000" b="1" kern="1200" dirty="0">
                <a:solidFill>
                  <a:schemeClr val="tx1"/>
                </a:solidFill>
                <a:latin typeface="Arial" panose="020B0604020202020204" pitchFamily="34" charset="0"/>
                <a:ea typeface="+mj-ea"/>
                <a:cs typeface="Arial" panose="020B0604020202020204" pitchFamily="34" charset="0"/>
              </a:defRPr>
            </a:lvl1pPr>
          </a:lstStyle>
          <a:p>
            <a:r>
              <a:rPr lang="da-DK" dirty="0"/>
              <a:t>Klik for at redigere</a:t>
            </a:r>
          </a:p>
        </p:txBody>
      </p:sp>
      <p:sp>
        <p:nvSpPr>
          <p:cNvPr id="3" name="Undertitel 2">
            <a:extLst>
              <a:ext uri="{FF2B5EF4-FFF2-40B4-BE49-F238E27FC236}">
                <a16:creationId xmlns:a16="http://schemas.microsoft.com/office/drawing/2014/main" id="{986ACA01-E4B9-545E-E2CF-CAA6565142F6}"/>
              </a:ext>
            </a:extLst>
          </p:cNvPr>
          <p:cNvSpPr>
            <a:spLocks noGrp="1"/>
          </p:cNvSpPr>
          <p:nvPr>
            <p:ph type="subTitle" idx="1"/>
          </p:nvPr>
        </p:nvSpPr>
        <p:spPr>
          <a:xfrm>
            <a:off x="908685" y="3561398"/>
            <a:ext cx="9144000" cy="1655762"/>
          </a:xfrm>
        </p:spPr>
        <p:txBody>
          <a:bodyPr/>
          <a:lstStyle>
            <a:lvl1pPr marL="0" indent="0" algn="l">
              <a:buNone/>
              <a:defRPr lang="da-DK" sz="2400" kern="1200" cap="all" spc="50" baseline="0" dirty="0">
                <a:solidFill>
                  <a:schemeClr val="tx1"/>
                </a:solidFill>
                <a:latin typeface="Arial" panose="020B0604020202020204" pitchFamily="34" charset="0"/>
                <a:ea typeface="+mn-ea"/>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dirty="0"/>
              <a:t>Klik for at redigere undertiteltypografien i masteren</a:t>
            </a:r>
          </a:p>
        </p:txBody>
      </p:sp>
      <p:sp>
        <p:nvSpPr>
          <p:cNvPr id="4" name="Pladsholder til dato 3">
            <a:extLst>
              <a:ext uri="{FF2B5EF4-FFF2-40B4-BE49-F238E27FC236}">
                <a16:creationId xmlns:a16="http://schemas.microsoft.com/office/drawing/2014/main" id="{44F685C2-9B6B-D0D8-F966-61FCCAF124E4}"/>
              </a:ext>
            </a:extLst>
          </p:cNvPr>
          <p:cNvSpPr>
            <a:spLocks noGrp="1"/>
          </p:cNvSpPr>
          <p:nvPr>
            <p:ph type="dt" sz="half" idx="10"/>
          </p:nvPr>
        </p:nvSpPr>
        <p:spPr>
          <a:xfrm>
            <a:off x="838200" y="6535283"/>
            <a:ext cx="2743200" cy="226714"/>
          </a:xfrm>
        </p:spPr>
        <p:txBody>
          <a:bodyPr/>
          <a:lstStyle/>
          <a:p>
            <a:fld id="{35643EB0-DF0A-4388-AD3B-CC9D6AF7FEBF}" type="datetimeFigureOut">
              <a:rPr lang="da-DK" smtClean="0"/>
              <a:t>05-05-2026</a:t>
            </a:fld>
            <a:endParaRPr lang="da-DK"/>
          </a:p>
        </p:txBody>
      </p:sp>
      <p:sp>
        <p:nvSpPr>
          <p:cNvPr id="5" name="Pladsholder til sidefod 4">
            <a:extLst>
              <a:ext uri="{FF2B5EF4-FFF2-40B4-BE49-F238E27FC236}">
                <a16:creationId xmlns:a16="http://schemas.microsoft.com/office/drawing/2014/main" id="{69F34C21-996B-31AB-A4FF-5698822F8575}"/>
              </a:ext>
            </a:extLst>
          </p:cNvPr>
          <p:cNvSpPr>
            <a:spLocks noGrp="1"/>
          </p:cNvSpPr>
          <p:nvPr>
            <p:ph type="ftr" sz="quarter" idx="11"/>
          </p:nvPr>
        </p:nvSpPr>
        <p:spPr>
          <a:xfrm>
            <a:off x="4038600" y="6535283"/>
            <a:ext cx="4114800" cy="226714"/>
          </a:xfrm>
        </p:spPr>
        <p:txBody>
          <a:bodyPr/>
          <a:lstStyle/>
          <a:p>
            <a:endParaRPr lang="da-DK"/>
          </a:p>
        </p:txBody>
      </p:sp>
      <p:sp>
        <p:nvSpPr>
          <p:cNvPr id="6" name="Pladsholder til slidenummer 5">
            <a:extLst>
              <a:ext uri="{FF2B5EF4-FFF2-40B4-BE49-F238E27FC236}">
                <a16:creationId xmlns:a16="http://schemas.microsoft.com/office/drawing/2014/main" id="{D1E98980-0B36-B863-36FD-C138ECAB0F88}"/>
              </a:ext>
            </a:extLst>
          </p:cNvPr>
          <p:cNvSpPr>
            <a:spLocks noGrp="1"/>
          </p:cNvSpPr>
          <p:nvPr>
            <p:ph type="sldNum" sz="quarter" idx="12"/>
          </p:nvPr>
        </p:nvSpPr>
        <p:spPr>
          <a:xfrm>
            <a:off x="8610600" y="6535283"/>
            <a:ext cx="2743200" cy="226714"/>
          </a:xfrm>
        </p:spPr>
        <p:txBody>
          <a:bodyPr/>
          <a:lstStyle/>
          <a:p>
            <a:fld id="{8755594C-56EA-4A4F-9C52-FEBF834D64E2}" type="slidenum">
              <a:rPr lang="da-DK" smtClean="0"/>
              <a:t>‹nr.›</a:t>
            </a:fld>
            <a:endParaRPr lang="da-DK"/>
          </a:p>
        </p:txBody>
      </p:sp>
      <p:pic>
        <p:nvPicPr>
          <p:cNvPr id="14" name="Grafik 13">
            <a:extLst>
              <a:ext uri="{FF2B5EF4-FFF2-40B4-BE49-F238E27FC236}">
                <a16:creationId xmlns:a16="http://schemas.microsoft.com/office/drawing/2014/main" id="{493FBA6F-0AEC-7258-2AA4-303FD964CB0F}"/>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15807"/>
          <a:stretch/>
        </p:blipFill>
        <p:spPr>
          <a:xfrm>
            <a:off x="9012555" y="2377834"/>
            <a:ext cx="1925605" cy="3382164"/>
          </a:xfrm>
          <a:prstGeom prst="rect">
            <a:avLst/>
          </a:prstGeom>
        </p:spPr>
      </p:pic>
      <p:pic>
        <p:nvPicPr>
          <p:cNvPr id="18" name="Billede 17">
            <a:extLst>
              <a:ext uri="{FF2B5EF4-FFF2-40B4-BE49-F238E27FC236}">
                <a16:creationId xmlns:a16="http://schemas.microsoft.com/office/drawing/2014/main" id="{8FB3A948-0931-D6CA-87F2-79CCD88B823A}"/>
              </a:ext>
            </a:extLst>
          </p:cNvPr>
          <p:cNvPicPr>
            <a:picLocks noChangeAspect="1"/>
          </p:cNvPicPr>
          <p:nvPr userDrawn="1"/>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96578" y="1848766"/>
            <a:ext cx="3176022" cy="5081026"/>
          </a:xfrm>
          <a:prstGeom prst="rect">
            <a:avLst/>
          </a:prstGeom>
        </p:spPr>
      </p:pic>
      <p:pic>
        <p:nvPicPr>
          <p:cNvPr id="20" name="Grafik 19">
            <a:extLst>
              <a:ext uri="{FF2B5EF4-FFF2-40B4-BE49-F238E27FC236}">
                <a16:creationId xmlns:a16="http://schemas.microsoft.com/office/drawing/2014/main" id="{9A603A6D-DAF4-15A1-29E2-77E268A4A915}"/>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76220" y="549287"/>
            <a:ext cx="792034" cy="510950"/>
          </a:xfrm>
          <a:prstGeom prst="rect">
            <a:avLst/>
          </a:prstGeom>
        </p:spPr>
      </p:pic>
      <p:sp>
        <p:nvSpPr>
          <p:cNvPr id="21" name="Pladsholder til sidefod 4">
            <a:extLst>
              <a:ext uri="{FF2B5EF4-FFF2-40B4-BE49-F238E27FC236}">
                <a16:creationId xmlns:a16="http://schemas.microsoft.com/office/drawing/2014/main" id="{7AB641C3-48C8-E660-F2A2-02CF3C8B82B0}"/>
              </a:ext>
            </a:extLst>
          </p:cNvPr>
          <p:cNvSpPr txBox="1">
            <a:spLocks/>
          </p:cNvSpPr>
          <p:nvPr userDrawn="1"/>
        </p:nvSpPr>
        <p:spPr>
          <a:xfrm>
            <a:off x="885216" y="6041958"/>
            <a:ext cx="6614859" cy="593285"/>
          </a:xfrm>
          <a:prstGeom prst="rect">
            <a:avLst/>
          </a:prstGeom>
        </p:spPr>
        <p:txBody>
          <a:bodyPr vert="horz" lIns="91440" tIns="45720" rIns="91440" bIns="45720" rtlCol="0" anchor="ctr"/>
          <a:lstStyle>
            <a:defPPr>
              <a:defRPr lang="da-DK"/>
            </a:defPPr>
            <a:lvl1pPr marL="0" algn="l" defTabSz="914400" rtl="0" eaLnBrk="1" latinLnBrk="0" hangingPunct="1">
              <a:defRPr sz="2000" b="1" kern="1200" spc="150" baseline="0">
                <a:solidFill>
                  <a:srgbClr val="E63A26"/>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cap="all" baseline="0" dirty="0"/>
              <a:t>overlægeforeningen</a:t>
            </a:r>
          </a:p>
        </p:txBody>
      </p:sp>
    </p:spTree>
    <p:extLst>
      <p:ext uri="{BB962C8B-B14F-4D97-AF65-F5344CB8AC3E}">
        <p14:creationId xmlns:p14="http://schemas.microsoft.com/office/powerpoint/2010/main" val="1579871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L 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D9F4D3-9BC6-FA49-ACAC-A280DD114D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A138901-60B1-B12C-6D71-56E74A725291}"/>
              </a:ext>
            </a:extLst>
          </p:cNvPr>
          <p:cNvSpPr>
            <a:spLocks noGrp="1"/>
          </p:cNvSpPr>
          <p:nvPr>
            <p:ph idx="1"/>
          </p:nvPr>
        </p:nvSpPr>
        <p:spPr/>
        <p:txBody>
          <a:bodyPr>
            <a:normAutofit/>
          </a:bodyPr>
          <a:lstStyle>
            <a:lvl1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1pPr>
            <a:lvl2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2pPr>
            <a:lvl3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3pPr>
            <a:lvl4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4pPr>
            <a:lvl5pPr indent="0" algn="l" defTabSz="914400" rtl="0" eaLnBrk="1" latinLnBrk="0" hangingPunct="1">
              <a:lnSpc>
                <a:spcPct val="90000"/>
              </a:lnSpc>
              <a:buFontTx/>
              <a:buNone/>
              <a:defRPr lang="da-DK" sz="1700" kern="1200" cap="none" spc="50" baseline="0" dirty="0">
                <a:solidFill>
                  <a:schemeClr val="tx1"/>
                </a:solidFill>
                <a:latin typeface="Arial" panose="020B0604020202020204" pitchFamily="34" charset="0"/>
                <a:ea typeface="+mn-ea"/>
                <a:cs typeface="Arial" panose="020B0604020202020204" pitchFamily="34" charset="0"/>
              </a:defRPr>
            </a:lvl5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16B508F9-9133-E05C-58E1-A05747DF7493}"/>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5" name="Pladsholder til sidefod 4">
            <a:extLst>
              <a:ext uri="{FF2B5EF4-FFF2-40B4-BE49-F238E27FC236}">
                <a16:creationId xmlns:a16="http://schemas.microsoft.com/office/drawing/2014/main" id="{9251A451-A0C9-6CC4-FF38-62FAD21AD4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D776E92-E0A5-4938-A928-E67E006A505A}"/>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239033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L 1_Titel og indholdsobjekt med vandmærk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D9F4D3-9BC6-FA49-ACAC-A280DD114D5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A138901-60B1-B12C-6D71-56E74A725291}"/>
              </a:ext>
            </a:extLst>
          </p:cNvPr>
          <p:cNvSpPr>
            <a:spLocks noGrp="1"/>
          </p:cNvSpPr>
          <p:nvPr>
            <p:ph idx="1"/>
          </p:nvPr>
        </p:nvSpPr>
        <p:spPr/>
        <p:txBody>
          <a:bodyPr>
            <a:normAutofit/>
          </a:bodyPr>
          <a:lstStyle>
            <a:lvl1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1pPr>
            <a:lvl2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2pPr>
            <a:lvl3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3pPr>
            <a:lvl4pPr indent="0" algn="l" defTabSz="914400" rtl="0" eaLnBrk="1" latinLnBrk="0" hangingPunct="1">
              <a:lnSpc>
                <a:spcPct val="90000"/>
              </a:lnSpc>
              <a:buFontTx/>
              <a:buNone/>
              <a:defRPr lang="da-DK" sz="1700" kern="1200" cap="none" spc="50" baseline="0" dirty="0" smtClean="0">
                <a:solidFill>
                  <a:schemeClr val="tx1"/>
                </a:solidFill>
                <a:latin typeface="Arial" panose="020B0604020202020204" pitchFamily="34" charset="0"/>
                <a:ea typeface="+mn-ea"/>
                <a:cs typeface="Arial" panose="020B0604020202020204" pitchFamily="34" charset="0"/>
              </a:defRPr>
            </a:lvl4pPr>
            <a:lvl5pPr indent="0" algn="l" defTabSz="914400" rtl="0" eaLnBrk="1" latinLnBrk="0" hangingPunct="1">
              <a:lnSpc>
                <a:spcPct val="90000"/>
              </a:lnSpc>
              <a:buFontTx/>
              <a:buNone/>
              <a:defRPr lang="da-DK" sz="1700" kern="1200" cap="none" spc="50" baseline="0" dirty="0">
                <a:solidFill>
                  <a:schemeClr val="tx1"/>
                </a:solidFill>
                <a:latin typeface="Arial" panose="020B0604020202020204" pitchFamily="34" charset="0"/>
                <a:ea typeface="+mn-ea"/>
                <a:cs typeface="Arial" panose="020B0604020202020204" pitchFamily="34" charset="0"/>
              </a:defRPr>
            </a:lvl5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16B508F9-9133-E05C-58E1-A05747DF7493}"/>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5" name="Pladsholder til sidefod 4">
            <a:extLst>
              <a:ext uri="{FF2B5EF4-FFF2-40B4-BE49-F238E27FC236}">
                <a16:creationId xmlns:a16="http://schemas.microsoft.com/office/drawing/2014/main" id="{9251A451-A0C9-6CC4-FF38-62FAD21AD4E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D776E92-E0A5-4938-A928-E67E006A505A}"/>
              </a:ext>
            </a:extLst>
          </p:cNvPr>
          <p:cNvSpPr>
            <a:spLocks noGrp="1"/>
          </p:cNvSpPr>
          <p:nvPr>
            <p:ph type="sldNum" sz="quarter" idx="12"/>
          </p:nvPr>
        </p:nvSpPr>
        <p:spPr/>
        <p:txBody>
          <a:bodyPr/>
          <a:lstStyle/>
          <a:p>
            <a:fld id="{8755594C-56EA-4A4F-9C52-FEBF834D64E2}" type="slidenum">
              <a:rPr lang="da-DK" smtClean="0"/>
              <a:t>‹nr.›</a:t>
            </a:fld>
            <a:endParaRPr lang="da-DK"/>
          </a:p>
        </p:txBody>
      </p:sp>
      <p:pic>
        <p:nvPicPr>
          <p:cNvPr id="11" name="Billede 10">
            <a:extLst>
              <a:ext uri="{FF2B5EF4-FFF2-40B4-BE49-F238E27FC236}">
                <a16:creationId xmlns:a16="http://schemas.microsoft.com/office/drawing/2014/main" id="{CCEE75E3-DBE3-792D-8237-692273D63DC2}"/>
              </a:ext>
            </a:extLst>
          </p:cNvPr>
          <p:cNvPicPr>
            <a:picLocks noChangeAspect="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381487" y="1836767"/>
            <a:ext cx="3176022" cy="5081026"/>
          </a:xfrm>
          <a:prstGeom prst="rect">
            <a:avLst/>
          </a:prstGeom>
        </p:spPr>
      </p:pic>
    </p:spTree>
    <p:extLst>
      <p:ext uri="{BB962C8B-B14F-4D97-AF65-F5344CB8AC3E}">
        <p14:creationId xmlns:p14="http://schemas.microsoft.com/office/powerpoint/2010/main" val="28367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OL 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9EAB03-AE2C-FFD6-2064-FDF45EF477ED}"/>
              </a:ext>
            </a:extLst>
          </p:cNvPr>
          <p:cNvSpPr>
            <a:spLocks noGrp="1"/>
          </p:cNvSpPr>
          <p:nvPr>
            <p:ph type="title"/>
          </p:nvPr>
        </p:nvSpPr>
        <p:spPr/>
        <p:txBody>
          <a:bodyPr/>
          <a:lstStyle/>
          <a:p>
            <a:r>
              <a:rPr lang="da-DK" dirty="0"/>
              <a:t>Klik for at redigere titeltypografien i masteren</a:t>
            </a:r>
          </a:p>
        </p:txBody>
      </p:sp>
      <p:sp>
        <p:nvSpPr>
          <p:cNvPr id="3" name="Pladsholder til indhold 2">
            <a:extLst>
              <a:ext uri="{FF2B5EF4-FFF2-40B4-BE49-F238E27FC236}">
                <a16:creationId xmlns:a16="http://schemas.microsoft.com/office/drawing/2014/main" id="{46881D27-01F1-7EE0-3E23-F4997AB73DE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211C224E-8BBE-0ECB-10DD-94B1C38B2939}"/>
              </a:ext>
            </a:extLst>
          </p:cNvPr>
          <p:cNvSpPr>
            <a:spLocks noGrp="1"/>
          </p:cNvSpPr>
          <p:nvPr>
            <p:ph sz="half" idx="2"/>
          </p:nvPr>
        </p:nvSpPr>
        <p:spPr>
          <a:xfrm>
            <a:off x="6172200" y="1825625"/>
            <a:ext cx="5181600" cy="4351338"/>
          </a:xfrm>
        </p:spPr>
        <p:txBody>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5" name="Pladsholder til dato 4">
            <a:extLst>
              <a:ext uri="{FF2B5EF4-FFF2-40B4-BE49-F238E27FC236}">
                <a16:creationId xmlns:a16="http://schemas.microsoft.com/office/drawing/2014/main" id="{4315030B-7B82-000C-7523-7EB86F88D5B1}"/>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6" name="Pladsholder til sidefod 5">
            <a:extLst>
              <a:ext uri="{FF2B5EF4-FFF2-40B4-BE49-F238E27FC236}">
                <a16:creationId xmlns:a16="http://schemas.microsoft.com/office/drawing/2014/main" id="{5A8B8FD4-7EDF-D208-4A45-2CF23B422E9C}"/>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DE787A3-7A87-184B-39BF-EC0652567ECA}"/>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1457784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OL 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C00DD-8F30-2970-1611-650519842733}"/>
              </a:ext>
            </a:extLst>
          </p:cNvPr>
          <p:cNvSpPr>
            <a:spLocks noGrp="1"/>
          </p:cNvSpPr>
          <p:nvPr>
            <p:ph type="title"/>
          </p:nvPr>
        </p:nvSpPr>
        <p:spPr>
          <a:xfrm>
            <a:off x="345831" y="424124"/>
            <a:ext cx="10515600" cy="40384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0D9EEF2-0312-AAD7-4A70-2381A069A092}"/>
              </a:ext>
            </a:extLst>
          </p:cNvPr>
          <p:cNvSpPr>
            <a:spLocks noGrp="1"/>
          </p:cNvSpPr>
          <p:nvPr>
            <p:ph type="body" idx="1"/>
          </p:nvPr>
        </p:nvSpPr>
        <p:spPr>
          <a:xfrm>
            <a:off x="839788" y="1681163"/>
            <a:ext cx="5157787" cy="403843"/>
          </a:xfrm>
        </p:spPr>
        <p:txBody>
          <a:bodyPr anchor="b">
            <a:normAutofit/>
          </a:bodyPr>
          <a:lstStyle>
            <a:lvl1pPr marL="0"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a:t>Klik for at redigere teksttypografierne i masteren</a:t>
            </a:r>
          </a:p>
        </p:txBody>
      </p:sp>
      <p:sp>
        <p:nvSpPr>
          <p:cNvPr id="4" name="Pladsholder til indhold 3">
            <a:extLst>
              <a:ext uri="{FF2B5EF4-FFF2-40B4-BE49-F238E27FC236}">
                <a16:creationId xmlns:a16="http://schemas.microsoft.com/office/drawing/2014/main" id="{20E28425-03AB-192D-CDEC-BB8567474D24}"/>
              </a:ext>
            </a:extLst>
          </p:cNvPr>
          <p:cNvSpPr>
            <a:spLocks noGrp="1"/>
          </p:cNvSpPr>
          <p:nvPr>
            <p:ph sz="half" idx="2"/>
          </p:nvPr>
        </p:nvSpPr>
        <p:spPr>
          <a:xfrm>
            <a:off x="839788" y="2243328"/>
            <a:ext cx="5157787" cy="3946335"/>
          </a:xfrm>
        </p:spPr>
        <p:txBody>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5" name="Pladsholder til tekst 4">
            <a:extLst>
              <a:ext uri="{FF2B5EF4-FFF2-40B4-BE49-F238E27FC236}">
                <a16:creationId xmlns:a16="http://schemas.microsoft.com/office/drawing/2014/main" id="{0E656FC8-5903-E6BC-F700-43FDA6BEC67B}"/>
              </a:ext>
            </a:extLst>
          </p:cNvPr>
          <p:cNvSpPr>
            <a:spLocks noGrp="1"/>
          </p:cNvSpPr>
          <p:nvPr>
            <p:ph type="body" sz="quarter" idx="3"/>
          </p:nvPr>
        </p:nvSpPr>
        <p:spPr>
          <a:xfrm>
            <a:off x="6172200" y="1681163"/>
            <a:ext cx="5183188" cy="403843"/>
          </a:xfrm>
        </p:spPr>
        <p:txBody>
          <a:bodyPr anchor="b">
            <a:normAutofit/>
          </a:bodyPr>
          <a:lstStyle>
            <a:lvl1pPr marL="0"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a:t>Klik for at redigere teksttypografierne i masteren</a:t>
            </a:r>
          </a:p>
        </p:txBody>
      </p:sp>
      <p:sp>
        <p:nvSpPr>
          <p:cNvPr id="6" name="Pladsholder til indhold 5">
            <a:extLst>
              <a:ext uri="{FF2B5EF4-FFF2-40B4-BE49-F238E27FC236}">
                <a16:creationId xmlns:a16="http://schemas.microsoft.com/office/drawing/2014/main" id="{097479B0-F3E3-3726-ADD1-E605EE028D47}"/>
              </a:ext>
            </a:extLst>
          </p:cNvPr>
          <p:cNvSpPr>
            <a:spLocks noGrp="1"/>
          </p:cNvSpPr>
          <p:nvPr>
            <p:ph sz="quarter" idx="4"/>
          </p:nvPr>
        </p:nvSpPr>
        <p:spPr>
          <a:xfrm>
            <a:off x="6172200" y="2243328"/>
            <a:ext cx="5183188" cy="3946335"/>
          </a:xfrm>
        </p:spPr>
        <p:txBody>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7" name="Pladsholder til dato 6">
            <a:extLst>
              <a:ext uri="{FF2B5EF4-FFF2-40B4-BE49-F238E27FC236}">
                <a16:creationId xmlns:a16="http://schemas.microsoft.com/office/drawing/2014/main" id="{9298D2D2-5059-BB8C-A753-3ADADEF20D71}"/>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8" name="Pladsholder til sidefod 7">
            <a:extLst>
              <a:ext uri="{FF2B5EF4-FFF2-40B4-BE49-F238E27FC236}">
                <a16:creationId xmlns:a16="http://schemas.microsoft.com/office/drawing/2014/main" id="{404DEA31-2CCD-79C3-2145-26DBE9791A8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972E5062-3FBE-ACB0-64EC-9CAEDD0D5553}"/>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2179666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OL 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A438BF-3049-F55A-ED90-993A57C08DB6}"/>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488690F0-8644-E553-1D9D-2F279F262D12}"/>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4" name="Pladsholder til sidefod 3">
            <a:extLst>
              <a:ext uri="{FF2B5EF4-FFF2-40B4-BE49-F238E27FC236}">
                <a16:creationId xmlns:a16="http://schemas.microsoft.com/office/drawing/2014/main" id="{3DC8BF19-FBB4-13C3-5E72-6A00C213CAB0}"/>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CB0C3735-0595-892A-4CA1-26461D6D5870}"/>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324105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OL 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82BFA8AE-8547-D566-D546-D9FC79BDE3DD}"/>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3" name="Pladsholder til sidefod 2">
            <a:extLst>
              <a:ext uri="{FF2B5EF4-FFF2-40B4-BE49-F238E27FC236}">
                <a16:creationId xmlns:a16="http://schemas.microsoft.com/office/drawing/2014/main" id="{7CA461BF-F4C6-5224-C1B7-8B968EC05EA5}"/>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525872E1-A885-1C59-FA82-A42D9F6621D9}"/>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1678057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L 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2737A1-E878-7B7F-FC3B-1B3AE8046F94}"/>
              </a:ext>
            </a:extLst>
          </p:cNvPr>
          <p:cNvSpPr>
            <a:spLocks noGrp="1"/>
          </p:cNvSpPr>
          <p:nvPr>
            <p:ph type="title"/>
          </p:nvPr>
        </p:nvSpPr>
        <p:spPr>
          <a:xfrm>
            <a:off x="839788" y="987425"/>
            <a:ext cx="3932237" cy="582614"/>
          </a:xfrm>
        </p:spPr>
        <p:txBody>
          <a:bodyPr anchor="b">
            <a:normAutofit/>
          </a:bodyPr>
          <a:lstStyle>
            <a:lvl1pPr indent="0" algn="l" defTabSz="914400" rtl="0" eaLnBrk="1" latinLnBrk="0" hangingPunct="1">
              <a:lnSpc>
                <a:spcPct val="90000"/>
              </a:lnSpc>
              <a:buFontTx/>
              <a:buNone/>
              <a:defRPr lang="da-DK" sz="1600" kern="1200" cap="all" spc="50" baseline="0" dirty="0" smtClean="0">
                <a:solidFill>
                  <a:srgbClr val="E63A26"/>
                </a:solidFill>
                <a:latin typeface="+mj-lt"/>
                <a:ea typeface="+mj-ea"/>
                <a:cs typeface="+mj-cs"/>
              </a:defRPr>
            </a:lvl1pPr>
          </a:lstStyle>
          <a:p>
            <a:r>
              <a:rPr lang="da-DK" dirty="0"/>
              <a:t>Klik for at redigere titeltypografien i masteren</a:t>
            </a:r>
          </a:p>
        </p:txBody>
      </p:sp>
      <p:sp>
        <p:nvSpPr>
          <p:cNvPr id="3" name="Pladsholder til indhold 2">
            <a:extLst>
              <a:ext uri="{FF2B5EF4-FFF2-40B4-BE49-F238E27FC236}">
                <a16:creationId xmlns:a16="http://schemas.microsoft.com/office/drawing/2014/main" id="{AB04F272-B84E-BD6C-91BB-282424359E40}"/>
              </a:ext>
            </a:extLst>
          </p:cNvPr>
          <p:cNvSpPr>
            <a:spLocks noGrp="1"/>
          </p:cNvSpPr>
          <p:nvPr>
            <p:ph idx="1"/>
          </p:nvPr>
        </p:nvSpPr>
        <p:spPr>
          <a:xfrm>
            <a:off x="5183188" y="987425"/>
            <a:ext cx="6172200" cy="4873625"/>
          </a:xfrm>
        </p:spPr>
        <p:txBody>
          <a:bodyPr>
            <a:normAutofit/>
          </a:bodyPr>
          <a:lstStyle>
            <a:lvl1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2pPr>
            <a:lvl3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3pPr>
            <a:lvl4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4pPr>
            <a:lvl5pPr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tekst 3">
            <a:extLst>
              <a:ext uri="{FF2B5EF4-FFF2-40B4-BE49-F238E27FC236}">
                <a16:creationId xmlns:a16="http://schemas.microsoft.com/office/drawing/2014/main" id="{EC2918B3-33ED-E7AA-C16D-EFC7518370E1}"/>
              </a:ext>
            </a:extLst>
          </p:cNvPr>
          <p:cNvSpPr>
            <a:spLocks noGrp="1"/>
          </p:cNvSpPr>
          <p:nvPr>
            <p:ph type="body" sz="half" idx="2"/>
          </p:nvPr>
        </p:nvSpPr>
        <p:spPr>
          <a:xfrm>
            <a:off x="839788" y="1694688"/>
            <a:ext cx="3932237" cy="4174300"/>
          </a:xfrm>
        </p:spPr>
        <p:txBody>
          <a:bodyPr>
            <a:normAutofit/>
          </a:bodyPr>
          <a:lstStyle>
            <a:lvl1pPr marL="0" indent="0" algn="l" defTabSz="914400" rtl="0" eaLnBrk="1" latinLnBrk="0" hangingPunct="1">
              <a:lnSpc>
                <a:spcPct val="90000"/>
              </a:lnSpc>
              <a:buFontTx/>
              <a:buNone/>
              <a:defRPr lang="da-DK" sz="1700" kern="1200" cap="none" spc="50" baseline="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dirty="0"/>
              <a:t>Klik for at redigere teksttypografierne i masteren</a:t>
            </a:r>
          </a:p>
        </p:txBody>
      </p:sp>
      <p:sp>
        <p:nvSpPr>
          <p:cNvPr id="5" name="Pladsholder til dato 4">
            <a:extLst>
              <a:ext uri="{FF2B5EF4-FFF2-40B4-BE49-F238E27FC236}">
                <a16:creationId xmlns:a16="http://schemas.microsoft.com/office/drawing/2014/main" id="{442A31EE-014D-E859-C39F-E7DD8CC50112}"/>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6" name="Pladsholder til sidefod 5">
            <a:extLst>
              <a:ext uri="{FF2B5EF4-FFF2-40B4-BE49-F238E27FC236}">
                <a16:creationId xmlns:a16="http://schemas.microsoft.com/office/drawing/2014/main" id="{E59EE23F-9440-36AA-B6DC-29E2069EA44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CB9E4C3-EFF4-2EB5-018A-1624DFF9ACC2}"/>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298137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L 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12B880-176D-7769-B091-11BF8F4525A4}"/>
              </a:ext>
            </a:extLst>
          </p:cNvPr>
          <p:cNvSpPr>
            <a:spLocks noGrp="1"/>
          </p:cNvSpPr>
          <p:nvPr>
            <p:ph type="title"/>
          </p:nvPr>
        </p:nvSpPr>
        <p:spPr>
          <a:xfrm>
            <a:off x="839788" y="987425"/>
            <a:ext cx="3932237" cy="582613"/>
          </a:xfrm>
        </p:spPr>
        <p:txBody>
          <a:bodyPr anchor="b"/>
          <a:lstStyle>
            <a:lvl1pPr>
              <a:defRPr lang="da-DK" sz="1600" kern="1200" cap="all" spc="50" baseline="0" dirty="0" smtClean="0">
                <a:solidFill>
                  <a:srgbClr val="E63A26"/>
                </a:solidFill>
                <a:latin typeface="+mj-lt"/>
                <a:ea typeface="+mj-ea"/>
                <a:cs typeface="+mj-cs"/>
              </a:defRPr>
            </a:lvl1pPr>
          </a:lstStyle>
          <a:p>
            <a:r>
              <a:rPr lang="da-DK" dirty="0"/>
              <a:t>Klik for at redigere titeltypografien i masteren</a:t>
            </a:r>
          </a:p>
        </p:txBody>
      </p:sp>
      <p:sp>
        <p:nvSpPr>
          <p:cNvPr id="3" name="Pladsholder til billede 2">
            <a:extLst>
              <a:ext uri="{FF2B5EF4-FFF2-40B4-BE49-F238E27FC236}">
                <a16:creationId xmlns:a16="http://schemas.microsoft.com/office/drawing/2014/main" id="{4C5E8F18-6BFE-3BD9-3465-9B66FBDBA4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76F3491-A47C-7530-4790-05BD74F87C5C}"/>
              </a:ext>
            </a:extLst>
          </p:cNvPr>
          <p:cNvSpPr>
            <a:spLocks noGrp="1"/>
          </p:cNvSpPr>
          <p:nvPr>
            <p:ph type="body" sz="half" idx="2"/>
          </p:nvPr>
        </p:nvSpPr>
        <p:spPr>
          <a:xfrm>
            <a:off x="839788" y="1694688"/>
            <a:ext cx="3932237" cy="3811588"/>
          </a:xfrm>
        </p:spPr>
        <p:txBody>
          <a:bodyPr>
            <a:normAutofit/>
          </a:bodyPr>
          <a:lstStyle>
            <a:lvl1pPr marL="0" indent="0">
              <a:buNone/>
              <a:defRPr lang="da-DK" sz="1700" kern="1200" cap="none" spc="50" baseline="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dirty="0"/>
              <a:t>Klik for at redigere teksttypografierne i masteren</a:t>
            </a:r>
          </a:p>
        </p:txBody>
      </p:sp>
      <p:sp>
        <p:nvSpPr>
          <p:cNvPr id="5" name="Pladsholder til dato 4">
            <a:extLst>
              <a:ext uri="{FF2B5EF4-FFF2-40B4-BE49-F238E27FC236}">
                <a16:creationId xmlns:a16="http://schemas.microsoft.com/office/drawing/2014/main" id="{05C451FD-F2FF-B2F4-F7FA-0A94C457EABB}"/>
              </a:ext>
            </a:extLst>
          </p:cNvPr>
          <p:cNvSpPr>
            <a:spLocks noGrp="1"/>
          </p:cNvSpPr>
          <p:nvPr>
            <p:ph type="dt" sz="half" idx="10"/>
          </p:nvPr>
        </p:nvSpPr>
        <p:spPr/>
        <p:txBody>
          <a:bodyPr/>
          <a:lstStyle/>
          <a:p>
            <a:fld id="{35643EB0-DF0A-4388-AD3B-CC9D6AF7FEBF}" type="datetimeFigureOut">
              <a:rPr lang="da-DK" smtClean="0"/>
              <a:t>05-05-2026</a:t>
            </a:fld>
            <a:endParaRPr lang="da-DK"/>
          </a:p>
        </p:txBody>
      </p:sp>
      <p:sp>
        <p:nvSpPr>
          <p:cNvPr id="6" name="Pladsholder til sidefod 5">
            <a:extLst>
              <a:ext uri="{FF2B5EF4-FFF2-40B4-BE49-F238E27FC236}">
                <a16:creationId xmlns:a16="http://schemas.microsoft.com/office/drawing/2014/main" id="{A434E78D-F733-A222-60B2-AFCDAEA17A1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D702BC8-F60E-22B4-D3D2-B631CB91CA97}"/>
              </a:ext>
            </a:extLst>
          </p:cNvPr>
          <p:cNvSpPr>
            <a:spLocks noGrp="1"/>
          </p:cNvSpPr>
          <p:nvPr>
            <p:ph type="sldNum" sz="quarter" idx="12"/>
          </p:nvPr>
        </p:nvSpPr>
        <p:spPr/>
        <p:txBody>
          <a:bodyPr/>
          <a:lstStyle/>
          <a:p>
            <a:fld id="{8755594C-56EA-4A4F-9C52-FEBF834D64E2}" type="slidenum">
              <a:rPr lang="da-DK" smtClean="0"/>
              <a:t>‹nr.›</a:t>
            </a:fld>
            <a:endParaRPr lang="da-DK"/>
          </a:p>
        </p:txBody>
      </p:sp>
    </p:spTree>
    <p:extLst>
      <p:ext uri="{BB962C8B-B14F-4D97-AF65-F5344CB8AC3E}">
        <p14:creationId xmlns:p14="http://schemas.microsoft.com/office/powerpoint/2010/main" val="4120813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sv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ECF218E-3CB3-5670-F051-A3D94747F280}"/>
              </a:ext>
            </a:extLst>
          </p:cNvPr>
          <p:cNvSpPr>
            <a:spLocks noGrp="1"/>
          </p:cNvSpPr>
          <p:nvPr>
            <p:ph type="title"/>
          </p:nvPr>
        </p:nvSpPr>
        <p:spPr>
          <a:xfrm>
            <a:off x="345831" y="424124"/>
            <a:ext cx="11007969" cy="403843"/>
          </a:xfrm>
          <a:prstGeom prst="rect">
            <a:avLst/>
          </a:prstGeom>
        </p:spPr>
        <p:txBody>
          <a:bodyPr vert="horz" lIns="91440" tIns="45720" rIns="91440" bIns="45720" rtlCol="0" anchor="ctr">
            <a:normAutofit/>
          </a:bodyPr>
          <a:lstStyle/>
          <a:p>
            <a:r>
              <a:rPr lang="da-DK" dirty="0"/>
              <a:t>Klik for at redigere titeltypografien i masteren</a:t>
            </a:r>
          </a:p>
        </p:txBody>
      </p:sp>
      <p:sp>
        <p:nvSpPr>
          <p:cNvPr id="3" name="Pladsholder til tekst 2">
            <a:extLst>
              <a:ext uri="{FF2B5EF4-FFF2-40B4-BE49-F238E27FC236}">
                <a16:creationId xmlns:a16="http://schemas.microsoft.com/office/drawing/2014/main" id="{4170351C-89B9-883E-E655-0150C912E286}"/>
              </a:ext>
            </a:extLst>
          </p:cNvPr>
          <p:cNvSpPr>
            <a:spLocks noGrp="1"/>
          </p:cNvSpPr>
          <p:nvPr>
            <p:ph type="body" idx="1"/>
          </p:nvPr>
        </p:nvSpPr>
        <p:spPr>
          <a:xfrm>
            <a:off x="1508760" y="2045334"/>
            <a:ext cx="10515600" cy="4351338"/>
          </a:xfrm>
          <a:prstGeom prst="rect">
            <a:avLst/>
          </a:prstGeom>
        </p:spPr>
        <p:txBody>
          <a:bodyPr vert="horz" lIns="91440" tIns="45720" rIns="91440" bIns="45720" rtlCol="0">
            <a:normAutofit/>
          </a:body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a:extLst>
              <a:ext uri="{FF2B5EF4-FFF2-40B4-BE49-F238E27FC236}">
                <a16:creationId xmlns:a16="http://schemas.microsoft.com/office/drawing/2014/main" id="{F520D310-D323-BC39-254F-E50D865D99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643EB0-DF0A-4388-AD3B-CC9D6AF7FEBF}" type="datetimeFigureOut">
              <a:rPr lang="da-DK" smtClean="0"/>
              <a:t>05-05-2026</a:t>
            </a:fld>
            <a:endParaRPr lang="da-DK"/>
          </a:p>
        </p:txBody>
      </p:sp>
      <p:sp>
        <p:nvSpPr>
          <p:cNvPr id="5" name="Pladsholder til sidefod 4">
            <a:extLst>
              <a:ext uri="{FF2B5EF4-FFF2-40B4-BE49-F238E27FC236}">
                <a16:creationId xmlns:a16="http://schemas.microsoft.com/office/drawing/2014/main" id="{EFAF445A-9158-A345-CFF8-11652647CA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F28347F0-1EFB-779E-A380-92CD5AA97F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55594C-56EA-4A4F-9C52-FEBF834D64E2}" type="slidenum">
              <a:rPr lang="da-DK" smtClean="0"/>
              <a:t>‹nr.›</a:t>
            </a:fld>
            <a:endParaRPr lang="da-DK"/>
          </a:p>
        </p:txBody>
      </p:sp>
      <p:cxnSp>
        <p:nvCxnSpPr>
          <p:cNvPr id="9" name="Lige forbindelse 8">
            <a:extLst>
              <a:ext uri="{FF2B5EF4-FFF2-40B4-BE49-F238E27FC236}">
                <a16:creationId xmlns:a16="http://schemas.microsoft.com/office/drawing/2014/main" id="{1B251735-6C5E-7745-2891-BBDED37E0C06}"/>
              </a:ext>
            </a:extLst>
          </p:cNvPr>
          <p:cNvCxnSpPr>
            <a:cxnSpLocks/>
          </p:cNvCxnSpPr>
          <p:nvPr userDrawn="1"/>
        </p:nvCxnSpPr>
        <p:spPr>
          <a:xfrm>
            <a:off x="10592435" y="242545"/>
            <a:ext cx="0" cy="93284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 name="Lige forbindelse 9">
            <a:extLst>
              <a:ext uri="{FF2B5EF4-FFF2-40B4-BE49-F238E27FC236}">
                <a16:creationId xmlns:a16="http://schemas.microsoft.com/office/drawing/2014/main" id="{EB35CC28-DD63-6FD7-CAB0-296BCD3CC310}"/>
              </a:ext>
            </a:extLst>
          </p:cNvPr>
          <p:cNvCxnSpPr>
            <a:cxnSpLocks/>
          </p:cNvCxnSpPr>
          <p:nvPr userDrawn="1"/>
        </p:nvCxnSpPr>
        <p:spPr>
          <a:xfrm>
            <a:off x="440055" y="920115"/>
            <a:ext cx="1130107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1" name="Grafik 10">
            <a:extLst>
              <a:ext uri="{FF2B5EF4-FFF2-40B4-BE49-F238E27FC236}">
                <a16:creationId xmlns:a16="http://schemas.microsoft.com/office/drawing/2014/main" id="{7668A951-C29D-5E36-551C-8DBF08EE6B0D}"/>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772539" y="454793"/>
            <a:ext cx="501676" cy="323637"/>
          </a:xfrm>
          <a:prstGeom prst="rect">
            <a:avLst/>
          </a:prstGeom>
        </p:spPr>
      </p:pic>
    </p:spTree>
    <p:extLst>
      <p:ext uri="{BB962C8B-B14F-4D97-AF65-F5344CB8AC3E}">
        <p14:creationId xmlns:p14="http://schemas.microsoft.com/office/powerpoint/2010/main" val="4179601228"/>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txStyles>
    <p:titleStyle>
      <a:lvl1pPr algn="l" defTabSz="914400" rtl="0" eaLnBrk="1" latinLnBrk="0" hangingPunct="1">
        <a:lnSpc>
          <a:spcPct val="90000"/>
        </a:lnSpc>
        <a:spcBef>
          <a:spcPct val="0"/>
        </a:spcBef>
        <a:buNone/>
        <a:defRPr lang="da-DK" sz="1600" kern="1200" cap="all" spc="50" baseline="0" smtClean="0">
          <a:solidFill>
            <a:srgbClr val="E63A26"/>
          </a:solidFill>
          <a:latin typeface="+mj-lt"/>
          <a:ea typeface="+mj-ea"/>
          <a:cs typeface="+mj-cs"/>
        </a:defRPr>
      </a:lvl1pPr>
    </p:titleStyle>
    <p:bodyStyle>
      <a:lvl1pPr marL="0" indent="0" algn="l" defTabSz="914400" rtl="0" eaLnBrk="1" latinLnBrk="0" hangingPunct="1">
        <a:lnSpc>
          <a:spcPct val="90000"/>
        </a:lnSpc>
        <a:spcBef>
          <a:spcPts val="1000"/>
        </a:spcBef>
        <a:buFontTx/>
        <a:buNone/>
        <a:defRPr lang="da-DK" sz="1700" kern="1200" cap="none" spc="50" baseline="0" dirty="0" smtClean="0">
          <a:solidFill>
            <a:schemeClr val="tx1"/>
          </a:solidFill>
          <a:latin typeface="+mn-lt"/>
          <a:ea typeface="+mn-ea"/>
          <a:cs typeface="+mn-cs"/>
        </a:defRPr>
      </a:lvl1pPr>
      <a:lvl2pPr marL="4572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2pPr>
      <a:lvl3pPr marL="9144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3pPr>
      <a:lvl4pPr marL="13716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4pPr>
      <a:lvl5pPr marL="1828800" indent="0" algn="l" defTabSz="914400" rtl="0" eaLnBrk="1" latinLnBrk="0" hangingPunct="1">
        <a:lnSpc>
          <a:spcPct val="90000"/>
        </a:lnSpc>
        <a:spcBef>
          <a:spcPts val="500"/>
        </a:spcBef>
        <a:buFontTx/>
        <a:buNone/>
        <a:defRPr lang="da-DK" sz="1700" kern="1200" cap="none" spc="50" baseline="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mailto:Valgsekretariatet@dadl.dk" TargetMode="External"/><Relationship Id="rId2" Type="http://schemas.openxmlformats.org/officeDocument/2006/relationships/notesSlide" Target="../notesSlides/notesSlide24.xml"/><Relationship Id="rId1" Type="http://schemas.openxmlformats.org/officeDocument/2006/relationships/slideLayout" Target="../slideLayouts/slideLayout3.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F47DA9-BBFE-F3BA-5F67-647F8AEC044A}"/>
              </a:ext>
            </a:extLst>
          </p:cNvPr>
          <p:cNvSpPr>
            <a:spLocks noGrp="1"/>
          </p:cNvSpPr>
          <p:nvPr>
            <p:ph type="ctrTitle"/>
          </p:nvPr>
        </p:nvSpPr>
        <p:spPr/>
        <p:txBody>
          <a:bodyPr/>
          <a:lstStyle/>
          <a:p>
            <a:r>
              <a:rPr lang="da-DK" dirty="0"/>
              <a:t>OK 26 </a:t>
            </a:r>
          </a:p>
        </p:txBody>
      </p:sp>
      <p:sp>
        <p:nvSpPr>
          <p:cNvPr id="3" name="Undertitel 2">
            <a:extLst>
              <a:ext uri="{FF2B5EF4-FFF2-40B4-BE49-F238E27FC236}">
                <a16:creationId xmlns:a16="http://schemas.microsoft.com/office/drawing/2014/main" id="{7CAA2C39-EB02-6CDD-001C-11FDE3038018}"/>
              </a:ext>
            </a:extLst>
          </p:cNvPr>
          <p:cNvSpPr>
            <a:spLocks noGrp="1"/>
          </p:cNvSpPr>
          <p:nvPr>
            <p:ph type="subTitle" idx="1"/>
          </p:nvPr>
        </p:nvSpPr>
        <p:spPr>
          <a:xfrm>
            <a:off x="908685" y="3705080"/>
            <a:ext cx="9144000" cy="1368398"/>
          </a:xfrm>
        </p:spPr>
        <p:txBody>
          <a:bodyPr/>
          <a:lstStyle/>
          <a:p>
            <a:endParaRPr lang="da-DK" dirty="0"/>
          </a:p>
          <a:p>
            <a:r>
              <a:rPr lang="da-DK" dirty="0"/>
              <a:t>Gennemgang af resultatet </a:t>
            </a:r>
          </a:p>
          <a:p>
            <a:r>
              <a:rPr lang="da-DK" dirty="0"/>
              <a:t>overenskomstforhandlingerne</a:t>
            </a:r>
          </a:p>
        </p:txBody>
      </p:sp>
      <p:pic>
        <p:nvPicPr>
          <p:cNvPr id="5" name="Billede 4" descr="Et billede, der indeholder Font/skrifttype, logo, symbol, Grafik&#10;&#10;AI-genereret indhold kan være ukorrekt.">
            <a:extLst>
              <a:ext uri="{FF2B5EF4-FFF2-40B4-BE49-F238E27FC236}">
                <a16:creationId xmlns:a16="http://schemas.microsoft.com/office/drawing/2014/main" id="{7F2877D3-0767-692E-66F0-BE72DAFA41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900364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04860-753C-803A-B1B8-052175CA44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86A57D3-4176-E7DA-9632-189E4FE5AC7A}"/>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C85685C3-CF30-3ECE-E6EC-BDA9CBC62A6D}"/>
              </a:ext>
            </a:extLst>
          </p:cNvPr>
          <p:cNvSpPr>
            <a:spLocks noGrp="1"/>
          </p:cNvSpPr>
          <p:nvPr>
            <p:ph idx="1"/>
          </p:nvPr>
        </p:nvSpPr>
        <p:spPr>
          <a:xfrm>
            <a:off x="651263" y="1730124"/>
            <a:ext cx="8242757" cy="4598498"/>
          </a:xfrm>
        </p:spPr>
        <p:txBody>
          <a:bodyPr>
            <a:normAutofit/>
          </a:bodyPr>
          <a:lstStyle/>
          <a:p>
            <a:pPr hangingPunct="0"/>
            <a:r>
              <a:rPr lang="da-DK" b="1" dirty="0"/>
              <a:t>Tjeneste </a:t>
            </a:r>
            <a:endParaRPr lang="da-DK" dirty="0"/>
          </a:p>
          <a:p>
            <a:pPr marL="342900" lvl="0" indent="-342900">
              <a:buFont typeface="+mj-lt"/>
              <a:buAutoNum type="alphaLcParenR"/>
            </a:pPr>
            <a:endParaRPr lang="da-DK" dirty="0"/>
          </a:p>
          <a:p>
            <a:pPr marL="285750" indent="-285750" hangingPunct="0">
              <a:buFont typeface="Arial" panose="020B0604020202020204" pitchFamily="34" charset="0"/>
              <a:buChar char="•"/>
            </a:pPr>
            <a:r>
              <a:rPr lang="da-DK" dirty="0"/>
              <a:t>Tjeneste kan tilrettelægges alle ugens dage og udføres på tjenestestedet.</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Tjeneste er en forud fastlagt periode med effektivt arbejde af 6 til 13 timer. </a:t>
            </a:r>
          </a:p>
          <a:p>
            <a:pPr hangingPunct="0"/>
            <a:endParaRPr lang="da-DK" dirty="0"/>
          </a:p>
          <a:p>
            <a:pPr marL="285750" indent="-285750" hangingPunct="0">
              <a:buFont typeface="Arial" panose="020B0604020202020204" pitchFamily="34" charset="0"/>
              <a:buChar char="•"/>
            </a:pPr>
            <a:r>
              <a:rPr lang="da-DK" dirty="0"/>
              <a:t>Tjeneste opgøres i forholdet 1:1 og indregnes i arbejdstiden.</a:t>
            </a:r>
          </a:p>
          <a:p>
            <a:pPr hangingPunct="0"/>
            <a:endParaRPr lang="da-DK" dirty="0"/>
          </a:p>
          <a:p>
            <a:pPr marL="285750" indent="-285750" hangingPunct="0">
              <a:buFont typeface="Arial" panose="020B0604020202020204" pitchFamily="34" charset="0"/>
              <a:buChar char="•"/>
            </a:pPr>
            <a:r>
              <a:rPr lang="da-DK" b="1" dirty="0"/>
              <a:t>NYT: </a:t>
            </a:r>
            <a:r>
              <a:rPr lang="da-DK" dirty="0"/>
              <a:t>Tjeneste i tidsrummet mellem kl. 18 og kl. 23 kan normalt højst pålægges hvert </a:t>
            </a:r>
            <a:r>
              <a:rPr lang="da-DK" b="1" dirty="0"/>
              <a:t>4. døgn </a:t>
            </a:r>
            <a:r>
              <a:rPr lang="da-DK" dirty="0"/>
              <a:t>som et gennemsnit over en normperiode.</a:t>
            </a:r>
          </a:p>
          <a:p>
            <a:pPr hangingPunct="0"/>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D31FB6F5-BE79-165C-B20D-8A3C318D4E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282312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B9150-1C1D-2ECC-9E3F-0BF50BD1129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60B0C5F-3FE2-C7CE-2654-162E4BCBB2A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D7C9C4A1-58FA-BDEF-D138-1F6F7D36320B}"/>
              </a:ext>
            </a:extLst>
          </p:cNvPr>
          <p:cNvSpPr>
            <a:spLocks noGrp="1"/>
          </p:cNvSpPr>
          <p:nvPr>
            <p:ph idx="1"/>
          </p:nvPr>
        </p:nvSpPr>
        <p:spPr>
          <a:xfrm>
            <a:off x="651263" y="1730124"/>
            <a:ext cx="8242757" cy="4598498"/>
          </a:xfrm>
        </p:spPr>
        <p:txBody>
          <a:bodyPr>
            <a:normAutofit lnSpcReduction="10000"/>
          </a:bodyPr>
          <a:lstStyle/>
          <a:p>
            <a:pPr hangingPunct="0"/>
            <a:r>
              <a:rPr lang="da-DK" b="1" dirty="0"/>
              <a:t>NYT: 12/12 Tjeneste</a:t>
            </a:r>
          </a:p>
          <a:p>
            <a:pPr lvl="0"/>
            <a:endParaRPr lang="da-DK" dirty="0"/>
          </a:p>
          <a:p>
            <a:pPr hangingPunct="0"/>
            <a:r>
              <a:rPr lang="da-DK" dirty="0"/>
              <a:t>Tjeneste i tidsrummet kl. 23 og kl. 07 kan alene planlægges på følgende vilkår:</a:t>
            </a:r>
          </a:p>
          <a:p>
            <a:pPr hangingPunct="0"/>
            <a:r>
              <a:rPr lang="da-DK" dirty="0"/>
              <a:t>  </a:t>
            </a:r>
          </a:p>
          <a:p>
            <a:pPr hangingPunct="0"/>
            <a:r>
              <a:rPr lang="da-DK" dirty="0"/>
              <a:t>Tjeneste kan tilrettelægges som 2-skiftet tjeneste. Det enkelte skift har en varighed på op til 13 timer inklusiv overlap. Tjeneste af denne type efter kl. 21 kan normalt højest pålægges hvert 6. døgn som et gennemsnit over en normperiode. </a:t>
            </a:r>
          </a:p>
          <a:p>
            <a:pPr hangingPunct="0"/>
            <a:r>
              <a:rPr lang="da-DK" dirty="0"/>
              <a:t> </a:t>
            </a:r>
          </a:p>
          <a:p>
            <a:r>
              <a:rPr lang="da-DK" dirty="0"/>
              <a:t>Det forudsættes i sådanne tilfælde, at 1. og 2. skifte, som et gennemsnit over en normperiode, fordeles ligeligt mellem de læger, der indgår i vagtlaget.</a:t>
            </a:r>
          </a:p>
          <a:p>
            <a:endParaRPr lang="da-DK" dirty="0"/>
          </a:p>
          <a:p>
            <a:pPr hangingPunct="0"/>
            <a:r>
              <a:rPr lang="da-DK" i="1" dirty="0"/>
              <a:t>BEMÆRKNING:</a:t>
            </a:r>
            <a:endParaRPr lang="da-DK" dirty="0"/>
          </a:p>
          <a:p>
            <a:pPr hangingPunct="0"/>
            <a:r>
              <a:rPr lang="da-DK" i="1" dirty="0"/>
              <a:t>På dage, hvor læger, der indgår i vagtlaget, ikke indgår i 1. og 2. skiftet, tilrettelægges arbejdet så vidt muligt i dagtiden. </a:t>
            </a:r>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7E0F3BD-B004-5915-129D-5D3ABFCAF4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210259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E55DE-13E7-BE7B-B7E5-94D33CE5EC4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7C6962-3823-8FB2-0EA8-5479CB5DCBAF}"/>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3E7440A7-A27F-9BDE-0500-5A107C460994}"/>
              </a:ext>
            </a:extLst>
          </p:cNvPr>
          <p:cNvSpPr>
            <a:spLocks noGrp="1"/>
          </p:cNvSpPr>
          <p:nvPr>
            <p:ph idx="1"/>
          </p:nvPr>
        </p:nvSpPr>
        <p:spPr>
          <a:xfrm>
            <a:off x="651263" y="1730124"/>
            <a:ext cx="8242757" cy="4598498"/>
          </a:xfrm>
        </p:spPr>
        <p:txBody>
          <a:bodyPr>
            <a:normAutofit/>
          </a:bodyPr>
          <a:lstStyle/>
          <a:p>
            <a:r>
              <a:rPr lang="da-DK" b="1" dirty="0"/>
              <a:t>Rådighedsvagt på tjenestestedet</a:t>
            </a:r>
          </a:p>
          <a:p>
            <a:endParaRPr lang="da-DK" b="1" dirty="0"/>
          </a:p>
          <a:p>
            <a:pPr marL="285750" indent="-285750" hangingPunct="0">
              <a:buFont typeface="Arial" panose="020B0604020202020204" pitchFamily="34" charset="0"/>
              <a:buChar char="•"/>
            </a:pPr>
            <a:r>
              <a:rPr lang="da-DK" dirty="0"/>
              <a:t>Rådighedsvagt på tjenestestedet er en vagt, hvor lægen opholder sig på sygehuset og er til rådighed for effektivt arbejde.</a:t>
            </a:r>
          </a:p>
          <a:p>
            <a:pPr hangingPunct="0"/>
            <a:r>
              <a:rPr lang="da-DK" dirty="0"/>
              <a:t> </a:t>
            </a:r>
          </a:p>
          <a:p>
            <a:pPr marL="285750" indent="-285750" hangingPunct="0">
              <a:buFont typeface="Arial" panose="020B0604020202020204" pitchFamily="34" charset="0"/>
              <a:buChar char="•"/>
            </a:pPr>
            <a:r>
              <a:rPr lang="da-DK" dirty="0"/>
              <a:t>Vagten kan indeholde forud fastlagte perioder med effektivt arbejde.</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Ubelastet rådighed indregnes i arbejdstiden med en værdi på 0,75 pr. time</a:t>
            </a:r>
          </a:p>
          <a:p>
            <a:pPr hangingPunct="0"/>
            <a:r>
              <a:rPr lang="da-DK" dirty="0"/>
              <a:t> </a:t>
            </a:r>
          </a:p>
          <a:p>
            <a:pPr marL="285750" indent="-285750" hangingPunct="0">
              <a:buFont typeface="Arial" panose="020B0604020202020204" pitchFamily="34" charset="0"/>
              <a:buChar char="•"/>
            </a:pPr>
            <a:r>
              <a:rPr lang="da-DK" dirty="0"/>
              <a:t>Vagten kan tilrettelægges alle ugens dage.</a:t>
            </a:r>
          </a:p>
          <a:p>
            <a:pPr hangingPunct="0"/>
            <a:endParaRPr lang="da-DK" dirty="0"/>
          </a:p>
          <a:p>
            <a:pPr marL="285750" indent="-285750" hangingPunct="0">
              <a:buFont typeface="Arial" panose="020B0604020202020204" pitchFamily="34" charset="0"/>
              <a:buChar char="•"/>
            </a:pPr>
            <a:r>
              <a:rPr lang="da-DK" dirty="0"/>
              <a:t>Vagten kan have en længde af 6 til 25 timers varighed (inkl. ”overlap”).</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1219A1B4-A1AC-D5C0-E888-7A42467A9C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4149891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0752F-32CB-45A9-5673-EAA4DEE3F3E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11B8EF-C795-6983-17BA-6314AF44FEF7}"/>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61CC612E-50E6-EC2A-9C4B-A781DCC6F76C}"/>
              </a:ext>
            </a:extLst>
          </p:cNvPr>
          <p:cNvSpPr>
            <a:spLocks noGrp="1"/>
          </p:cNvSpPr>
          <p:nvPr>
            <p:ph idx="1"/>
          </p:nvPr>
        </p:nvSpPr>
        <p:spPr>
          <a:xfrm>
            <a:off x="651263" y="1730124"/>
            <a:ext cx="8407896" cy="4598498"/>
          </a:xfrm>
        </p:spPr>
        <p:txBody>
          <a:bodyPr>
            <a:normAutofit/>
          </a:bodyPr>
          <a:lstStyle/>
          <a:p>
            <a:r>
              <a:rPr lang="da-DK" b="1" dirty="0"/>
              <a:t>Rådighedsvagt på tjenestestedet (2)</a:t>
            </a:r>
          </a:p>
          <a:p>
            <a:endParaRPr lang="da-DK" b="1" dirty="0"/>
          </a:p>
          <a:p>
            <a:pPr marL="285750" indent="-285750" hangingPunct="0">
              <a:buFont typeface="Arial" panose="020B0604020202020204" pitchFamily="34" charset="0"/>
              <a:buChar char="•"/>
            </a:pPr>
            <a:r>
              <a:rPr lang="da-DK" b="1" dirty="0"/>
              <a:t>NYT: </a:t>
            </a:r>
            <a:r>
              <a:rPr lang="da-DK" dirty="0"/>
              <a:t>Vagt i tidsrummet mellem kl. 18 og kl. 23 kan normalt højst pålægges hvert </a:t>
            </a:r>
            <a:r>
              <a:rPr lang="da-DK" b="1" dirty="0"/>
              <a:t>4. døgn </a:t>
            </a:r>
            <a:r>
              <a:rPr lang="da-DK" dirty="0"/>
              <a:t>som et gennemsnit over en normperiode</a:t>
            </a:r>
          </a:p>
          <a:p>
            <a:pPr hangingPunct="0"/>
            <a:endParaRPr lang="da-DK" dirty="0"/>
          </a:p>
          <a:p>
            <a:pPr marL="285750" indent="-285750" hangingPunct="0">
              <a:buFont typeface="Arial" panose="020B0604020202020204" pitchFamily="34" charset="0"/>
              <a:buChar char="•"/>
            </a:pPr>
            <a:r>
              <a:rPr lang="da-DK" b="1" dirty="0"/>
              <a:t>NYT: </a:t>
            </a:r>
            <a:r>
              <a:rPr lang="da-DK" dirty="0"/>
              <a:t>Vagt i tidsrummet efter kl. 23 kan normalt højst pålægges hvert </a:t>
            </a:r>
            <a:r>
              <a:rPr lang="da-DK" b="1" dirty="0"/>
              <a:t>5. døgn </a:t>
            </a:r>
            <a:r>
              <a:rPr lang="da-DK" dirty="0"/>
              <a:t>som et gennemsnit over en normperiode.</a:t>
            </a:r>
          </a:p>
          <a:p>
            <a:pPr hangingPunct="0"/>
            <a:endParaRPr lang="da-DK" dirty="0"/>
          </a:p>
          <a:p>
            <a:pPr marL="285750" indent="-285750" hangingPunct="0">
              <a:buFont typeface="Arial" panose="020B0604020202020204" pitchFamily="34" charset="0"/>
              <a:buChar char="•"/>
            </a:pPr>
            <a:r>
              <a:rPr lang="da-DK" b="1" dirty="0"/>
              <a:t>NYT: </a:t>
            </a:r>
            <a:r>
              <a:rPr lang="da-DK" dirty="0"/>
              <a:t>Vagt mellem kl. 23 og kl. 07 kan ikke opdeles og skal kombineres med mindst 6 timers tjeneste eller rådighedsvagt enten før kl. 23 eller efter kl. 07.</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7CA0C31F-5DCE-9071-473D-B8B36A1964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457758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D4AF1-21A3-7E45-430D-D855F66FEB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9C1CB27-9B26-DBA3-89F9-057CA1526AF1}"/>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9FA350B-E812-C4E1-FB07-C2F72168E6F1}"/>
              </a:ext>
            </a:extLst>
          </p:cNvPr>
          <p:cNvSpPr>
            <a:spLocks noGrp="1"/>
          </p:cNvSpPr>
          <p:nvPr>
            <p:ph idx="1"/>
          </p:nvPr>
        </p:nvSpPr>
        <p:spPr>
          <a:xfrm>
            <a:off x="651263" y="1730124"/>
            <a:ext cx="8242757" cy="4953548"/>
          </a:xfrm>
        </p:spPr>
        <p:txBody>
          <a:bodyPr>
            <a:normAutofit/>
          </a:bodyPr>
          <a:lstStyle/>
          <a:p>
            <a:r>
              <a:rPr lang="da-DK" b="1" dirty="0"/>
              <a:t>Effektivt arbejde under rådighedsvagt på tjenestestedet</a:t>
            </a:r>
          </a:p>
          <a:p>
            <a:endParaRPr lang="da-DK" b="1" dirty="0"/>
          </a:p>
          <a:p>
            <a:pPr marL="285750" indent="-285750" hangingPunct="0">
              <a:buFont typeface="Arial" panose="020B0604020202020204" pitchFamily="34" charset="0"/>
              <a:buChar char="•"/>
            </a:pPr>
            <a:r>
              <a:rPr lang="da-DK" dirty="0"/>
              <a:t>Effektivt arbejde under en rådighedsvagt på tjenestestedet indregnes i arbejdstiden i forholdet 1:1. I stedet for indregning i arbejdstiden, kan der lokalt aftales udbetaling for timerne. Betalingen udgøres af den aktuelle timeløn pr. time.</a:t>
            </a:r>
          </a:p>
          <a:p>
            <a:pPr hangingPunct="0"/>
            <a:endParaRPr lang="da-DK" dirty="0"/>
          </a:p>
          <a:p>
            <a:pPr marL="285750" indent="-285750" hangingPunct="0">
              <a:buFont typeface="Arial" panose="020B0604020202020204" pitchFamily="34" charset="0"/>
              <a:buChar char="•"/>
            </a:pPr>
            <a:r>
              <a:rPr lang="da-DK" b="1" dirty="0"/>
              <a:t>NYT: </a:t>
            </a:r>
            <a:r>
              <a:rPr lang="da-DK" dirty="0"/>
              <a:t>For timer i tidsrummet 23-07 ydes herudover en betaling på 50 % af den aktuelle timeløn.</a:t>
            </a:r>
          </a:p>
          <a:p>
            <a:pPr hangingPunct="0"/>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9FBF0EEC-A026-3077-2E41-23F926685E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218904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D4C89-8465-E2B2-507F-43FDCB556AE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A7C2E22-413D-2B28-EF9D-309EBC77DFB7}"/>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5BFFC50D-CC79-F988-19F6-DEE028874E0C}"/>
              </a:ext>
            </a:extLst>
          </p:cNvPr>
          <p:cNvSpPr>
            <a:spLocks noGrp="1"/>
          </p:cNvSpPr>
          <p:nvPr>
            <p:ph idx="1"/>
          </p:nvPr>
        </p:nvSpPr>
        <p:spPr>
          <a:xfrm>
            <a:off x="651263" y="1730124"/>
            <a:ext cx="8242757" cy="4598498"/>
          </a:xfrm>
        </p:spPr>
        <p:txBody>
          <a:bodyPr>
            <a:normAutofit/>
          </a:bodyPr>
          <a:lstStyle/>
          <a:p>
            <a:r>
              <a:rPr lang="da-DK" b="1" dirty="0"/>
              <a:t>Ubelastet rådighed tæller timer - hvad betyder det?</a:t>
            </a:r>
          </a:p>
          <a:p>
            <a:endParaRPr lang="da-DK" b="1" dirty="0"/>
          </a:p>
          <a:p>
            <a:pPr hangingPunct="0"/>
            <a:r>
              <a:rPr lang="da-DK" dirty="0"/>
              <a:t>Konkret eksempel rådighedsvagt på tjenestestedet kl. 15.30-8.30 i alt 17 timers tilstedeværelse med gennemsnitlig 13 timers belastning:</a:t>
            </a:r>
          </a:p>
          <a:p>
            <a:pPr hangingPunct="0"/>
            <a:endParaRPr lang="da-DK" dirty="0"/>
          </a:p>
          <a:p>
            <a:pPr hangingPunct="0"/>
            <a:r>
              <a:rPr lang="da-DK" b="1" dirty="0"/>
              <a:t>FØR:	</a:t>
            </a:r>
            <a:r>
              <a:rPr lang="da-DK" dirty="0"/>
              <a:t>			</a:t>
            </a:r>
            <a:r>
              <a:rPr lang="da-DK" b="1" dirty="0"/>
              <a:t>EFTER 1. APRIL 2027:</a:t>
            </a:r>
          </a:p>
          <a:p>
            <a:pPr hangingPunct="0"/>
            <a:r>
              <a:rPr lang="da-DK" dirty="0"/>
              <a:t>Vagthonorar </a:t>
            </a:r>
            <a:r>
              <a:rPr lang="da-DK" b="1" dirty="0"/>
              <a:t>4.904,65 kr.</a:t>
            </a:r>
            <a:r>
              <a:rPr lang="da-DK" dirty="0"/>
              <a:t>		Ulempetillæg i alt 2.681,70 kr.</a:t>
            </a:r>
          </a:p>
          <a:p>
            <a:pPr hangingPunct="0"/>
            <a:r>
              <a:rPr lang="da-DK" b="1" dirty="0"/>
              <a:t>13 arbejdstimer </a:t>
            </a:r>
            <a:r>
              <a:rPr lang="da-DK" dirty="0"/>
              <a:t>			Værdien af 4 timers belastning om natten</a:t>
            </a:r>
          </a:p>
          <a:p>
            <a:pPr hangingPunct="0"/>
            <a:r>
              <a:rPr lang="da-DK" dirty="0"/>
              <a:t>”Skylder 4 timer”			50 pct. timeløn * 4 = 929,60 kr.</a:t>
            </a:r>
          </a:p>
          <a:p>
            <a:pPr hangingPunct="0"/>
            <a:r>
              <a:rPr lang="da-DK" dirty="0"/>
              <a:t>				13 + 4*0,75 = </a:t>
            </a:r>
            <a:r>
              <a:rPr lang="da-DK" b="1" dirty="0"/>
              <a:t>16 arbejdstimer</a:t>
            </a:r>
          </a:p>
          <a:p>
            <a:pPr hangingPunct="0"/>
            <a:r>
              <a:rPr lang="da-DK" dirty="0"/>
              <a:t>				Samlet betaling </a:t>
            </a:r>
            <a:r>
              <a:rPr lang="da-DK" b="1" dirty="0"/>
              <a:t>3.611,30 kr.</a:t>
            </a:r>
          </a:p>
          <a:p>
            <a:pPr hangingPunct="0"/>
            <a:r>
              <a:rPr lang="da-DK" dirty="0"/>
              <a:t>				</a:t>
            </a:r>
          </a:p>
          <a:p>
            <a:pPr hangingPunct="0"/>
            <a:r>
              <a:rPr lang="da-DK" dirty="0"/>
              <a:t>NOTE: Timeløn = overlæge trin 2 ”rent”.</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CB53CCC-04FD-B99A-A82E-08FF65A90D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8107508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10EAF-4684-1A53-104D-A511AD2623F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7E1C817-FD8A-6717-FE3F-F095B94E103F}"/>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C2558B73-D774-4D94-331A-BAEA8680916C}"/>
              </a:ext>
            </a:extLst>
          </p:cNvPr>
          <p:cNvSpPr>
            <a:spLocks noGrp="1"/>
          </p:cNvSpPr>
          <p:nvPr>
            <p:ph idx="1"/>
          </p:nvPr>
        </p:nvSpPr>
        <p:spPr>
          <a:xfrm>
            <a:off x="651263" y="1730124"/>
            <a:ext cx="8242757" cy="4598498"/>
          </a:xfrm>
        </p:spPr>
        <p:txBody>
          <a:bodyPr>
            <a:normAutofit/>
          </a:bodyPr>
          <a:lstStyle/>
          <a:p>
            <a:r>
              <a:rPr lang="da-DK" b="1" dirty="0"/>
              <a:t>12/12 Tjeneste – honoreringseksempel hverdag</a:t>
            </a:r>
          </a:p>
          <a:p>
            <a:endParaRPr lang="da-DK" b="1" dirty="0"/>
          </a:p>
          <a:p>
            <a:pPr hangingPunct="0"/>
            <a:r>
              <a:rPr lang="da-DK" dirty="0"/>
              <a:t>Tjeneste kan tilrettelægges med en times overlap. </a:t>
            </a:r>
          </a:p>
          <a:p>
            <a:pPr hangingPunct="0"/>
            <a:endParaRPr lang="da-DK" dirty="0"/>
          </a:p>
          <a:p>
            <a:pPr hangingPunct="0"/>
            <a:r>
              <a:rPr lang="da-DK" b="1" dirty="0"/>
              <a:t>Betaling for 1. skiftet	</a:t>
            </a:r>
            <a:r>
              <a:rPr lang="da-DK" dirty="0"/>
              <a:t>	</a:t>
            </a:r>
            <a:r>
              <a:rPr lang="da-DK" b="1" dirty="0"/>
              <a:t>Betaling for 2. skiftet:</a:t>
            </a:r>
          </a:p>
          <a:p>
            <a:pPr hangingPunct="0"/>
            <a:r>
              <a:rPr lang="da-DK" b="1" dirty="0"/>
              <a:t>Kl.08.00-21.00			Kl. 20.00-09.00</a:t>
            </a:r>
          </a:p>
          <a:p>
            <a:pPr hangingPunct="0"/>
            <a:r>
              <a:rPr lang="da-DK" dirty="0"/>
              <a:t>12/12 tillæg 935,94 kr. 		12/12 tillæg 935,94 kr.</a:t>
            </a:r>
          </a:p>
          <a:p>
            <a:pPr hangingPunct="0"/>
            <a:r>
              <a:rPr lang="da-DK" dirty="0"/>
              <a:t>Ulempetillæg 574,65		Ulempetillæg 2.298,60 kr.</a:t>
            </a:r>
          </a:p>
          <a:p>
            <a:pPr hangingPunct="0"/>
            <a:r>
              <a:rPr lang="da-DK" dirty="0"/>
              <a:t>13 arbejdstimer 			13 arbejdstimer</a:t>
            </a:r>
          </a:p>
          <a:p>
            <a:pPr hangingPunct="0"/>
            <a:endParaRPr lang="da-DK" dirty="0"/>
          </a:p>
          <a:p>
            <a:pPr hangingPunct="0"/>
            <a:r>
              <a:rPr lang="da-DK" dirty="0"/>
              <a:t>				.</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7AEE8ECC-7A68-72C6-CFBF-639ED37FE9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656474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50F74-76D0-A20A-A746-EBA323D698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DD27070-1B92-D0F5-CE6B-060813188530}"/>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76E7D2D-91CF-D836-A55B-DC00757D2B5A}"/>
              </a:ext>
            </a:extLst>
          </p:cNvPr>
          <p:cNvSpPr>
            <a:spLocks noGrp="1"/>
          </p:cNvSpPr>
          <p:nvPr>
            <p:ph idx="1"/>
          </p:nvPr>
        </p:nvSpPr>
        <p:spPr>
          <a:xfrm>
            <a:off x="651263" y="1730124"/>
            <a:ext cx="8242757" cy="4598498"/>
          </a:xfrm>
        </p:spPr>
        <p:txBody>
          <a:bodyPr>
            <a:normAutofit/>
          </a:bodyPr>
          <a:lstStyle/>
          <a:p>
            <a:r>
              <a:rPr lang="da-DK" b="1" dirty="0"/>
              <a:t>Rådighedsvagt uden for tjenestestedet (30 minutters tilkald)</a:t>
            </a:r>
          </a:p>
          <a:p>
            <a:endParaRPr lang="da-DK" b="1" dirty="0"/>
          </a:p>
          <a:p>
            <a:pPr hangingPunct="0"/>
            <a:endParaRPr lang="da-DK" dirty="0"/>
          </a:p>
          <a:p>
            <a:pPr marL="285750" indent="-285750" hangingPunct="0">
              <a:buFont typeface="Arial" panose="020B0604020202020204" pitchFamily="34" charset="0"/>
              <a:buChar char="•"/>
            </a:pPr>
            <a:r>
              <a:rPr lang="da-DK" b="1" dirty="0"/>
              <a:t>NYT: </a:t>
            </a:r>
            <a:r>
              <a:rPr lang="da-DK" dirty="0"/>
              <a:t>For hver times vagt udenfor tjenestestedet (såvel belastet som ubelastet) betales 1/3 timeløn.</a:t>
            </a:r>
          </a:p>
          <a:p>
            <a:pPr hangingPunct="0"/>
            <a:endParaRPr lang="da-DK" dirty="0"/>
          </a:p>
          <a:p>
            <a:pPr marL="285750" indent="-285750" hangingPunct="0">
              <a:buFont typeface="Arial" panose="020B0604020202020204" pitchFamily="34" charset="0"/>
              <a:buChar char="•"/>
            </a:pPr>
            <a:r>
              <a:rPr lang="da-DK" b="1" dirty="0"/>
              <a:t>NYT: </a:t>
            </a:r>
            <a:r>
              <a:rPr lang="da-DK" dirty="0"/>
              <a:t>I stedet for betaling af vagtarbejdet kan ansættelsesmyndigheden bestemme, at vagt udenfor tjenestestedet (såvel belastet som ubelastet) indregnes med 1/3 time pr. time i den gennemsnitlige ugentlige arbejdstid.</a:t>
            </a:r>
          </a:p>
          <a:p>
            <a:pPr marL="285750" indent="-285750" hangingPunct="0">
              <a:buFont typeface="Arial" panose="020B0604020202020204" pitchFamily="34" charset="0"/>
              <a:buChar char="•"/>
            </a:pPr>
            <a:endParaRPr lang="da-DK" dirty="0"/>
          </a:p>
          <a:p>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BDA03B23-75BA-4771-AA39-D56F45EFA4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648888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63B124-7846-9802-1BF7-2C4D6D1E85F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C504669-6A09-95E6-AD37-61D255858F30}"/>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107CD422-145A-9288-993C-D1E0107A6915}"/>
              </a:ext>
            </a:extLst>
          </p:cNvPr>
          <p:cNvSpPr>
            <a:spLocks noGrp="1"/>
          </p:cNvSpPr>
          <p:nvPr>
            <p:ph idx="1"/>
          </p:nvPr>
        </p:nvSpPr>
        <p:spPr>
          <a:xfrm>
            <a:off x="651263" y="1730124"/>
            <a:ext cx="8242757" cy="4598498"/>
          </a:xfrm>
        </p:spPr>
        <p:txBody>
          <a:bodyPr>
            <a:normAutofit/>
          </a:bodyPr>
          <a:lstStyle/>
          <a:p>
            <a:r>
              <a:rPr lang="da-DK" b="1" dirty="0"/>
              <a:t>Rådighedsvagt uden for tjenestestedet – før og nu</a:t>
            </a:r>
          </a:p>
          <a:p>
            <a:endParaRPr lang="da-DK" b="1" dirty="0"/>
          </a:p>
          <a:p>
            <a:r>
              <a:rPr lang="da-DK" b="1" dirty="0"/>
              <a:t>Eksempel – en hverdagsvagt kl. 16.00- 08.00:</a:t>
            </a:r>
          </a:p>
          <a:p>
            <a:endParaRPr lang="da-DK" b="1" dirty="0"/>
          </a:p>
          <a:p>
            <a:r>
              <a:rPr lang="da-DK" b="1" dirty="0"/>
              <a:t>I DAG:				EFTER 1. APRIL 2027</a:t>
            </a:r>
          </a:p>
          <a:p>
            <a:r>
              <a:rPr lang="da-DK" dirty="0"/>
              <a:t>Vagthonorar 2.110,14 kr.		16*0,33 timeløn 2,454,13 kr.</a:t>
            </a:r>
          </a:p>
          <a:p>
            <a:r>
              <a:rPr lang="da-DK" dirty="0"/>
              <a:t>Opgjort effektiv belastning		Opgjort effektiv belastning</a:t>
            </a:r>
          </a:p>
          <a:p>
            <a:r>
              <a:rPr lang="da-DK" dirty="0"/>
              <a:t>				</a:t>
            </a:r>
            <a:r>
              <a:rPr lang="da-DK" b="1" dirty="0"/>
              <a:t>Ulempetillæg</a:t>
            </a:r>
            <a:r>
              <a:rPr lang="da-DK" dirty="0"/>
              <a:t> for belastede timer 18-08.00</a:t>
            </a:r>
          </a:p>
          <a:p>
            <a:br>
              <a:rPr lang="da-DK" dirty="0"/>
            </a:br>
            <a:r>
              <a:rPr lang="da-DK" dirty="0"/>
              <a:t>				Hospitalet kan vælge at ubelastet rådighed 				indregnes i arbejdstiden i stedet </a:t>
            </a:r>
            <a:r>
              <a:rPr lang="da-DK"/>
              <a:t>for 				udbetaling. </a:t>
            </a:r>
            <a:endParaRPr lang="da-DK" dirty="0"/>
          </a:p>
          <a:p>
            <a:r>
              <a:rPr lang="da-DK" dirty="0"/>
              <a:t>				Værdi 5,33 timer (16 timers rådighed)</a:t>
            </a:r>
          </a:p>
          <a:p>
            <a:endParaRPr lang="da-DK" b="1" dirty="0"/>
          </a:p>
          <a:p>
            <a:pPr marL="285750" indent="-285750" hangingPunct="0">
              <a:buFont typeface="Arial" panose="020B0604020202020204" pitchFamily="34" charset="0"/>
              <a:buChar char="•"/>
            </a:pPr>
            <a:endParaRPr lang="da-DK" dirty="0"/>
          </a:p>
          <a:p>
            <a:pPr hangingPunct="0"/>
            <a:endParaRPr lang="da-DK" dirty="0"/>
          </a:p>
          <a:p>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8CFEF055-4D48-05EB-1D4E-07A7A81CB4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078531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9DADA-6140-AC95-94E7-BBB05859C94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2A1EBCF-1E3B-283B-6C91-B72CC9657460}"/>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3F701903-1950-07FD-15EE-B5291A1C6D61}"/>
              </a:ext>
            </a:extLst>
          </p:cNvPr>
          <p:cNvSpPr>
            <a:spLocks noGrp="1"/>
          </p:cNvSpPr>
          <p:nvPr>
            <p:ph idx="1"/>
          </p:nvPr>
        </p:nvSpPr>
        <p:spPr>
          <a:xfrm>
            <a:off x="651263" y="1730124"/>
            <a:ext cx="8242757" cy="4598498"/>
          </a:xfrm>
        </p:spPr>
        <p:txBody>
          <a:bodyPr>
            <a:normAutofit/>
          </a:bodyPr>
          <a:lstStyle/>
          <a:p>
            <a:r>
              <a:rPr lang="da-DK" b="1" dirty="0"/>
              <a:t>Beredskabsvagt</a:t>
            </a:r>
          </a:p>
          <a:p>
            <a:endParaRPr lang="da-DK" b="1" dirty="0"/>
          </a:p>
          <a:p>
            <a:pPr hangingPunct="0"/>
            <a:r>
              <a:rPr lang="da-DK" b="1" dirty="0"/>
              <a:t>NYT: </a:t>
            </a:r>
            <a:r>
              <a:rPr lang="da-DK" dirty="0"/>
              <a:t>Beredskabsvagter kan anvendes ved vagter, hvor det ikke forudsættes, at der er adgang til patientjournal, og hvor der primært er tale om få eller sjældne telefoniske henvendelser til vagthavende og hvor der i gennemsnit over en normperiode maksimalt er behov for fremmøde en gang.</a:t>
            </a:r>
          </a:p>
          <a:p>
            <a:pPr hangingPunct="0"/>
            <a:endParaRPr lang="da-DK" dirty="0"/>
          </a:p>
          <a:p>
            <a:pPr hangingPunct="0"/>
            <a:r>
              <a:rPr lang="da-DK" b="1" dirty="0"/>
              <a:t>NYT: </a:t>
            </a:r>
            <a:r>
              <a:rPr lang="da-DK" dirty="0"/>
              <a:t>Beredskabsvagt skal have en længde på 6-24 timers varighed.</a:t>
            </a:r>
          </a:p>
          <a:p>
            <a:pPr hangingPunct="0"/>
            <a:endParaRPr lang="da-DK" i="1" dirty="0"/>
          </a:p>
          <a:p>
            <a:pPr hangingPunct="0"/>
            <a:r>
              <a:rPr lang="da-DK" b="1" i="1" dirty="0"/>
              <a:t>NYT: </a:t>
            </a:r>
            <a:r>
              <a:rPr lang="da-DK" i="1" dirty="0"/>
              <a:t>BEMÆRKNINGER</a:t>
            </a:r>
            <a:r>
              <a:rPr lang="da-DK" dirty="0"/>
              <a:t>:</a:t>
            </a:r>
          </a:p>
          <a:p>
            <a:r>
              <a:rPr lang="da-DK" i="1" dirty="0"/>
              <a:t>Beredskabsvagten kan således anvendes der hvor (bag)vagten varetages af en ikke-speciallæge, og special- eller overlægen derved fungerer som supplerende faglig rådgivning</a:t>
            </a:r>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DCE17ED9-E8B5-DA73-8FD8-9508A77322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111199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2444AC-5B0E-09CF-380E-319A4ED6DCBE}"/>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6308E0DD-7E23-E3B0-9A63-2F0A2CFA5F5F}"/>
              </a:ext>
            </a:extLst>
          </p:cNvPr>
          <p:cNvSpPr>
            <a:spLocks noGrp="1"/>
          </p:cNvSpPr>
          <p:nvPr>
            <p:ph idx="1"/>
          </p:nvPr>
        </p:nvSpPr>
        <p:spPr>
          <a:xfrm>
            <a:off x="473647" y="1611712"/>
            <a:ext cx="8354590" cy="4784960"/>
          </a:xfrm>
        </p:spPr>
        <p:txBody>
          <a:bodyPr/>
          <a:lstStyle/>
          <a:p>
            <a:r>
              <a:rPr lang="da-DK" b="1" dirty="0"/>
              <a:t>Løn</a:t>
            </a:r>
          </a:p>
          <a:p>
            <a:r>
              <a:rPr lang="da-DK" b="1" dirty="0"/>
              <a:t> </a:t>
            </a:r>
          </a:p>
          <a:p>
            <a:pPr marL="285750" indent="-285750">
              <a:buFont typeface="Arial" panose="020B0604020202020204" pitchFamily="34" charset="0"/>
              <a:buChar char="•"/>
            </a:pPr>
            <a:r>
              <a:rPr lang="da-DK" dirty="0"/>
              <a:t>Reallønnen sikres* med generelle lønstigninger på 6,27 % over tre år</a:t>
            </a:r>
          </a:p>
          <a:p>
            <a:pPr marL="742950" lvl="1" indent="-285750">
              <a:buFont typeface="Arial" panose="020B0604020202020204" pitchFamily="34" charset="0"/>
              <a:buChar char="•"/>
            </a:pPr>
            <a:r>
              <a:rPr lang="da-DK" dirty="0"/>
              <a:t>1/4-2026: 2,4 pct. og 1/10-2026: 0,61 pct.</a:t>
            </a:r>
          </a:p>
          <a:p>
            <a:pPr marL="742950" lvl="1" indent="-285750">
              <a:buFont typeface="Arial" panose="020B0604020202020204" pitchFamily="34" charset="0"/>
              <a:buChar char="•"/>
            </a:pPr>
            <a:r>
              <a:rPr lang="da-DK" dirty="0"/>
              <a:t>1/10-2027: 0,76 pct.</a:t>
            </a:r>
          </a:p>
          <a:p>
            <a:pPr marL="742950" lvl="1" indent="-285750">
              <a:buFont typeface="Arial" panose="020B0604020202020204" pitchFamily="34" charset="0"/>
              <a:buChar char="•"/>
            </a:pPr>
            <a:r>
              <a:rPr lang="da-DK" dirty="0"/>
              <a:t>1/4-2028: 1,76 pct. og 1/10-2028 0,74 </a:t>
            </a:r>
            <a:r>
              <a:rPr lang="da-DK"/>
              <a:t>pct.</a:t>
            </a:r>
          </a:p>
          <a:p>
            <a:pPr lvl="1"/>
            <a:endParaRPr lang="da-DK" dirty="0"/>
          </a:p>
          <a:p>
            <a:pPr lvl="1"/>
            <a:r>
              <a:rPr lang="da-DK" dirty="0"/>
              <a:t>*</a:t>
            </a:r>
            <a:r>
              <a:rPr lang="da-DK" i="1" dirty="0"/>
              <a:t> Inflationen skønnet til 4,4 pct. ved aftalens indgåelse</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Dertil reguleringsordning, der sikrer, at lønudviklingen følger det private</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Særlige grundlønsforhøjelser til ledende overlæger og cheflæger 1. april 2027 på 25.720 kr. årligt (aktuelt niveau)</a:t>
            </a:r>
          </a:p>
          <a:p>
            <a:pPr marL="285750" indent="-285750">
              <a:buFont typeface="Arial" panose="020B0604020202020204" pitchFamily="34" charset="0"/>
              <a:buChar char="•"/>
            </a:pPr>
            <a:endParaRPr lang="da-DK" dirty="0"/>
          </a:p>
          <a:p>
            <a:endParaRPr lang="da-DK" dirty="0"/>
          </a:p>
          <a:p>
            <a:pPr marL="285750" indent="-285750">
              <a:buFont typeface="Arial" panose="020B0604020202020204" pitchFamily="34" charset="0"/>
              <a:buChar char="•"/>
            </a:pPr>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1E989635-074E-FE9C-B5AA-A508F1B319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8201943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4A2D2-F3AC-58D0-7805-7CE6FB1594B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9ED191E-E595-F252-44E8-6CB358EE83AE}"/>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C145C71-74E7-CF40-51AD-77CCA6E27803}"/>
              </a:ext>
            </a:extLst>
          </p:cNvPr>
          <p:cNvSpPr>
            <a:spLocks noGrp="1"/>
          </p:cNvSpPr>
          <p:nvPr>
            <p:ph idx="1"/>
          </p:nvPr>
        </p:nvSpPr>
        <p:spPr>
          <a:xfrm>
            <a:off x="651263" y="1730124"/>
            <a:ext cx="8242757" cy="4953548"/>
          </a:xfrm>
        </p:spPr>
        <p:txBody>
          <a:bodyPr>
            <a:normAutofit/>
          </a:bodyPr>
          <a:lstStyle/>
          <a:p>
            <a:r>
              <a:rPr lang="da-DK" b="1" dirty="0"/>
              <a:t>Effektivt arbejde under rådighedsvagt uden for tjenestestedet og beredskabsvagt</a:t>
            </a:r>
          </a:p>
          <a:p>
            <a:endParaRPr lang="da-DK" b="1" dirty="0"/>
          </a:p>
          <a:p>
            <a:pPr hangingPunct="0"/>
            <a:r>
              <a:rPr lang="da-DK" dirty="0"/>
              <a:t>Det effektive arbejde under vagt uden for tjenestestedet samt for beredskabsvagt opgøres som den gennemsnitlige værdi af arbejdet og indregnes i arbejdstiden. </a:t>
            </a:r>
          </a:p>
          <a:p>
            <a:pPr hangingPunct="0"/>
            <a:r>
              <a:rPr lang="da-DK" dirty="0"/>
              <a:t> </a:t>
            </a:r>
          </a:p>
          <a:p>
            <a:pPr hangingPunct="0"/>
            <a:r>
              <a:rPr lang="da-DK" b="1" dirty="0"/>
              <a:t>NYT: </a:t>
            </a:r>
            <a:r>
              <a:rPr lang="da-DK" dirty="0"/>
              <a:t>I stedet for indregning i arbejdstiden kan der lokalt aftales betaling for effektivt arbejde under vagt. Betalingen udgør </a:t>
            </a:r>
            <a:r>
              <a:rPr lang="da-DK" b="1" dirty="0"/>
              <a:t>512,85 kr.</a:t>
            </a:r>
            <a:r>
              <a:rPr lang="da-DK" dirty="0"/>
              <a:t> pr. time (31. marts 2018 niveau).</a:t>
            </a:r>
          </a:p>
          <a:p>
            <a:endParaRPr lang="da-DK" b="1" dirty="0"/>
          </a:p>
          <a:p>
            <a:r>
              <a:rPr lang="da-DK" b="1" dirty="0"/>
              <a:t>NYT: </a:t>
            </a:r>
            <a:r>
              <a:rPr lang="da-DK" dirty="0"/>
              <a:t>Med henblik på </a:t>
            </a:r>
            <a:r>
              <a:rPr lang="da-DK" b="1" dirty="0"/>
              <a:t>betaling af ulempetillæg</a:t>
            </a:r>
            <a:r>
              <a:rPr lang="da-DK" dirty="0"/>
              <a:t>, jf. § 23, fastlægges den gennemsnitlige fordeling af de effektive timer ved vagt uden for tjenestestedet på henholdsvis før og efter kl. 18 samt på henholdsvis hverdage, lørdage, søndage og søgnehelligdage. </a:t>
            </a:r>
          </a:p>
          <a:p>
            <a:endParaRPr lang="da-DK" dirty="0"/>
          </a:p>
          <a:p>
            <a:pPr hangingPunct="0"/>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E8DA0185-C97E-8A88-2A45-F3905481B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169222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BA898-7D66-E8DA-42FD-DA21B17081E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E1DD0A6-D89A-14E4-593F-37F043C5339A}"/>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796C15F7-BB13-580F-E2CA-399CB3A9796F}"/>
              </a:ext>
            </a:extLst>
          </p:cNvPr>
          <p:cNvSpPr>
            <a:spLocks noGrp="1"/>
          </p:cNvSpPr>
          <p:nvPr>
            <p:ph idx="1"/>
          </p:nvPr>
        </p:nvSpPr>
        <p:spPr>
          <a:xfrm>
            <a:off x="598635" y="1447253"/>
            <a:ext cx="8657197" cy="4986624"/>
          </a:xfrm>
        </p:spPr>
        <p:txBody>
          <a:bodyPr>
            <a:normAutofit/>
          </a:bodyPr>
          <a:lstStyle/>
          <a:p>
            <a:r>
              <a:rPr lang="da-DK" b="1" dirty="0"/>
              <a:t>NYT: Ulempetillæg </a:t>
            </a:r>
          </a:p>
          <a:p>
            <a:pPr marL="285750" indent="-285750">
              <a:buFont typeface="Arial" panose="020B0604020202020204" pitchFamily="34" charset="0"/>
              <a:buChar char="•"/>
            </a:pPr>
            <a:endParaRPr lang="da-DK" dirty="0"/>
          </a:p>
          <a:p>
            <a:pPr hangingPunct="0"/>
            <a:r>
              <a:rPr lang="da-DK" dirty="0"/>
              <a:t>Der ydes følgende ulempetillæg under alle tjeneste og vagtformer</a:t>
            </a:r>
          </a:p>
          <a:p>
            <a:pPr hangingPunct="0"/>
            <a:endParaRPr lang="da-DK" dirty="0"/>
          </a:p>
          <a:p>
            <a:pPr marL="285750" indent="-285750" hangingPunct="0">
              <a:buFont typeface="Arial" panose="020B0604020202020204" pitchFamily="34" charset="0"/>
              <a:buChar char="•"/>
            </a:pPr>
            <a:r>
              <a:rPr lang="da-DK" b="1" dirty="0"/>
              <a:t>163,73 kr. (31. marts 2018 niveau) pr. time i følgende tidsrum:</a:t>
            </a:r>
          </a:p>
          <a:p>
            <a:pPr marL="742950" lvl="1" indent="-285750" hangingPunct="0">
              <a:buFont typeface="Arial" panose="020B0604020202020204" pitchFamily="34" charset="0"/>
              <a:buChar char="•"/>
            </a:pPr>
            <a:r>
              <a:rPr lang="da-DK" dirty="0"/>
              <a:t>Mandag til fredag fra kl. 18 til kl. 08. </a:t>
            </a:r>
          </a:p>
          <a:p>
            <a:pPr marL="742950" lvl="1" indent="-285750" hangingPunct="0">
              <a:buFont typeface="Arial" panose="020B0604020202020204" pitchFamily="34" charset="0"/>
              <a:buChar char="•"/>
            </a:pPr>
            <a:r>
              <a:rPr lang="da-DK" dirty="0"/>
              <a:t>Fredag fra kl. 18 til kl. 24</a:t>
            </a:r>
          </a:p>
          <a:p>
            <a:pPr marL="742950" lvl="1" indent="-285750">
              <a:buFont typeface="Arial" panose="020B0604020202020204" pitchFamily="34" charset="0"/>
              <a:buChar char="•"/>
            </a:pPr>
            <a:r>
              <a:rPr lang="da-DK" dirty="0"/>
              <a:t>Lørdag, søndag og søgnehelligdage fra kl. 08 til kl. 20</a:t>
            </a:r>
          </a:p>
          <a:p>
            <a:pPr marL="285750" indent="-285750" hangingPunct="0">
              <a:buFont typeface="Arial" panose="020B0604020202020204" pitchFamily="34" charset="0"/>
              <a:buChar char="•"/>
            </a:pPr>
            <a:endParaRPr lang="da-DK" dirty="0"/>
          </a:p>
          <a:p>
            <a:pPr marL="285750" indent="-285750" hangingPunct="0">
              <a:buFont typeface="Arial" panose="020B0604020202020204" pitchFamily="34" charset="0"/>
              <a:buChar char="•"/>
            </a:pPr>
            <a:r>
              <a:rPr lang="da-DK" b="1" dirty="0"/>
              <a:t>198,72 kr. (31. marts 2018 niveau) pr. time i følgende tidsrum:</a:t>
            </a:r>
          </a:p>
          <a:p>
            <a:pPr marL="742950" lvl="1" indent="-285750">
              <a:buFont typeface="Arial" panose="020B0604020202020204" pitchFamily="34" charset="0"/>
              <a:buChar char="•"/>
            </a:pPr>
            <a:r>
              <a:rPr lang="da-DK" dirty="0"/>
              <a:t>Lørdag, søndag og søgnehelligdage fra kl. 00 til kl. 08 og fra kl. 20 til kl. 24.</a:t>
            </a:r>
          </a:p>
          <a:p>
            <a:pPr marL="742950" lvl="1" indent="-285750">
              <a:buFont typeface="Arial" panose="020B0604020202020204" pitchFamily="34" charset="0"/>
              <a:buChar char="•"/>
            </a:pPr>
            <a:r>
              <a:rPr lang="da-DK" dirty="0"/>
              <a:t>Mandag samt dage efter en søgnehelligdag fra kl. 00 til kl. 08.</a:t>
            </a:r>
          </a:p>
          <a:p>
            <a:pPr marL="742950" lvl="1" indent="-285750">
              <a:buFont typeface="Arial" panose="020B0604020202020204" pitchFamily="34" charset="0"/>
              <a:buChar char="•"/>
            </a:pPr>
            <a:endParaRPr lang="da-DK" dirty="0"/>
          </a:p>
          <a:p>
            <a:pPr marL="285750" indent="-285750" hangingPunct="0">
              <a:buFont typeface="Arial" panose="020B0604020202020204" pitchFamily="34" charset="0"/>
              <a:buChar char="•"/>
            </a:pPr>
            <a:r>
              <a:rPr lang="da-DK" dirty="0"/>
              <a:t>For deltagelse i tjeneste tilrettelagt som 2-skiftet tjeneste ydes et tillæg på 800 kr. (31. marts 2018 niveau) pr. skift.</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0993ADB-B568-B7EE-3C78-E3906AE117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620533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AE61BE-519F-C3F4-E954-5FCAAD348CC5}"/>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52B5748F-AB01-424B-7785-798F6D750FED}"/>
              </a:ext>
            </a:extLst>
          </p:cNvPr>
          <p:cNvSpPr>
            <a:spLocks noGrp="1"/>
          </p:cNvSpPr>
          <p:nvPr>
            <p:ph idx="1"/>
          </p:nvPr>
        </p:nvSpPr>
        <p:spPr>
          <a:xfrm>
            <a:off x="427597" y="1664340"/>
            <a:ext cx="8433531" cy="4732332"/>
          </a:xfrm>
        </p:spPr>
        <p:txBody>
          <a:bodyPr>
            <a:normAutofit/>
          </a:bodyPr>
          <a:lstStyle/>
          <a:p>
            <a:r>
              <a:rPr lang="da-DK" b="1" dirty="0"/>
              <a:t>Nye seniorvilkår til alle</a:t>
            </a:r>
          </a:p>
          <a:p>
            <a:endParaRPr lang="da-DK" dirty="0"/>
          </a:p>
          <a:p>
            <a:pPr marL="285750" indent="-285750" hangingPunct="0">
              <a:buFont typeface="Arial" panose="020B0604020202020204" pitchFamily="34" charset="0"/>
              <a:buChar char="•"/>
            </a:pPr>
            <a:r>
              <a:rPr lang="da-DK" dirty="0"/>
              <a:t>Der ydes en årlig seniorbonus til den ansatte på 2 % af den sædvanlige løn fra og med året efter det kalenderår, den ansatte fylder 62 år. Seniorbonussen udbetales en gang årligt i januar.</a:t>
            </a:r>
          </a:p>
          <a:p>
            <a:pPr marL="285750" indent="-285750" hangingPunct="0">
              <a:buFont typeface="Arial" panose="020B0604020202020204" pitchFamily="34" charset="0"/>
              <a:buChar char="•"/>
            </a:pPr>
            <a:r>
              <a:rPr lang="da-DK" dirty="0"/>
              <a:t>Den årlige seniorbonus kan konverteres til en seniorordning med et af følgende elementer eller kombination heraf:</a:t>
            </a:r>
          </a:p>
          <a:p>
            <a:pPr marL="1200150" lvl="2" indent="-285750" hangingPunct="0">
              <a:buFont typeface="Arial" panose="020B0604020202020204" pitchFamily="34" charset="0"/>
              <a:buChar char="•"/>
            </a:pPr>
            <a:r>
              <a:rPr lang="da-DK" dirty="0"/>
              <a:t>Betalte fridage (seniordage) maks. 5 dage</a:t>
            </a:r>
          </a:p>
          <a:p>
            <a:pPr marL="1200150" lvl="2" indent="-285750" hangingPunct="0">
              <a:buFont typeface="Arial" panose="020B0604020202020204" pitchFamily="34" charset="0"/>
              <a:buChar char="•"/>
            </a:pPr>
            <a:r>
              <a:rPr lang="da-DK" dirty="0"/>
              <a:t>Ekstraordinær pensionsindbetaling</a:t>
            </a:r>
          </a:p>
          <a:p>
            <a:pPr marL="285750" indent="-285750" hangingPunct="0">
              <a:buFont typeface="Arial" panose="020B0604020202020204" pitchFamily="34" charset="0"/>
              <a:buChar char="•"/>
            </a:pPr>
            <a:endParaRPr lang="da-DK" dirty="0"/>
          </a:p>
          <a:p>
            <a:r>
              <a:rPr lang="da-DK" b="1" dirty="0"/>
              <a:t>Overgangsordning – valget er endeligt</a:t>
            </a:r>
          </a:p>
          <a:p>
            <a:pPr marL="285750" indent="-285750">
              <a:buFont typeface="Arial" panose="020B0604020202020204" pitchFamily="34" charset="0"/>
              <a:buChar char="•"/>
            </a:pPr>
            <a:r>
              <a:rPr lang="da-DK" dirty="0"/>
              <a:t>Nuværende overlæger skal senest 31. marts 2027 beslutte om de ønsker at bevare nuværende seniorvilkår. Valgmuligheden gælder for dem, som opnår seniorrettighederne inden 31. marts 2030. (født senest 31. marts 1970)</a:t>
            </a:r>
          </a:p>
          <a:p>
            <a:pPr hangingPunct="0"/>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45A86C87-AF63-D499-9254-E1206778DA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626585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03F5D-F113-3466-89F2-414C6E5CC8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30AEBD4-EEC2-7979-F959-FF477E0A0133}"/>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C818F56-C073-4996-55EC-17A0DE01723E}"/>
              </a:ext>
            </a:extLst>
          </p:cNvPr>
          <p:cNvSpPr>
            <a:spLocks noGrp="1"/>
          </p:cNvSpPr>
          <p:nvPr>
            <p:ph idx="1"/>
          </p:nvPr>
        </p:nvSpPr>
        <p:spPr>
          <a:xfrm>
            <a:off x="447333" y="1716967"/>
            <a:ext cx="8433530" cy="4679705"/>
          </a:xfrm>
        </p:spPr>
        <p:txBody>
          <a:bodyPr/>
          <a:lstStyle/>
          <a:p>
            <a:r>
              <a:rPr lang="da-DK" b="1" dirty="0"/>
              <a:t>Fælles TR-system</a:t>
            </a:r>
            <a:endParaRPr lang="da-DK" dirty="0"/>
          </a:p>
          <a:p>
            <a:endParaRPr lang="da-DK" dirty="0"/>
          </a:p>
          <a:p>
            <a:pPr marL="285750" indent="-285750">
              <a:buFont typeface="Arial" panose="020B0604020202020204" pitchFamily="34" charset="0"/>
              <a:buChar char="•"/>
            </a:pPr>
            <a:r>
              <a:rPr lang="da-DK" dirty="0"/>
              <a:t>Parterne er enige om, at Yngre Læger har forhandlingsretten for speciallæger, og Overlægeforeningen har forhandlingsretten for overlæger.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Den lokale tillidsrepræsentant vælges af speciallæger og overlæger i forening og varetager således rollen som lokal tillidsrepræsentant efter bemyndigelse fra begge organisationer.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Det betyder at Overlægeforeningen og Yngre Læger kommer til at arbejde tæt sammen om den nye fælles overenskomst både lokalt og centralt. </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93F56643-8645-CC48-5393-27945E1A91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958624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09E9B2-ABC7-E65A-5356-7FBF4067F951}"/>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9D964A1E-7603-E3AA-6B3B-FBF103711F6C}"/>
              </a:ext>
            </a:extLst>
          </p:cNvPr>
          <p:cNvSpPr>
            <a:spLocks noGrp="1"/>
          </p:cNvSpPr>
          <p:nvPr>
            <p:ph idx="1"/>
          </p:nvPr>
        </p:nvSpPr>
        <p:spPr>
          <a:xfrm>
            <a:off x="447333" y="1716967"/>
            <a:ext cx="8433530" cy="4679705"/>
          </a:xfrm>
        </p:spPr>
        <p:txBody>
          <a:bodyPr/>
          <a:lstStyle/>
          <a:p>
            <a:endParaRPr lang="da-DK" dirty="0"/>
          </a:p>
          <a:p>
            <a:endParaRPr lang="da-DK" dirty="0"/>
          </a:p>
          <a:p>
            <a:r>
              <a:rPr lang="da-DK" sz="3200" b="1" dirty="0"/>
              <a:t>Spørgsmål til OK26?</a:t>
            </a:r>
          </a:p>
          <a:p>
            <a:endParaRPr lang="da-DK" dirty="0"/>
          </a:p>
          <a:p>
            <a:endParaRPr lang="da-DK" b="1" dirty="0"/>
          </a:p>
          <a:p>
            <a:endParaRPr lang="da-DK" b="1" dirty="0"/>
          </a:p>
          <a:p>
            <a:r>
              <a:rPr lang="da-DK" sz="2000" b="1" dirty="0"/>
              <a:t>HUSK</a:t>
            </a:r>
            <a:r>
              <a:rPr lang="da-DK" b="1" dirty="0"/>
              <a:t> der er valg til repræsentantskabet</a:t>
            </a:r>
          </a:p>
          <a:p>
            <a:pPr marL="342900" indent="-342900">
              <a:buFont typeface="Wingdings" panose="05000000000000000000" pitchFamily="2" charset="2"/>
              <a:buChar char="§"/>
            </a:pPr>
            <a:r>
              <a:rPr lang="da-DK" dirty="0"/>
              <a:t>Frist for opstilling 18. maj </a:t>
            </a:r>
          </a:p>
          <a:p>
            <a:pPr marL="342900" indent="-342900">
              <a:buFont typeface="Wingdings" panose="05000000000000000000" pitchFamily="2" charset="2"/>
              <a:buChar char="§"/>
            </a:pPr>
            <a:r>
              <a:rPr lang="da-DK" dirty="0"/>
              <a:t>Nyhedsbrev udsendt 20. april 2026 - link</a:t>
            </a:r>
          </a:p>
          <a:p>
            <a:pPr marL="342900" indent="-342900">
              <a:buFont typeface="Wingdings" panose="05000000000000000000" pitchFamily="2" charset="2"/>
              <a:buChar char="§"/>
            </a:pPr>
            <a:r>
              <a:rPr lang="da-DK" dirty="0"/>
              <a:t>Skriv til </a:t>
            </a:r>
            <a:r>
              <a:rPr lang="da-DK" dirty="0">
                <a:hlinkClick r:id="rId3"/>
              </a:rPr>
              <a:t>Valgsekretariatet@dadl.dk</a:t>
            </a:r>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94B122C-9148-BD71-8F82-880D908B55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074680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E763C-3C0A-EAFD-7B55-58D61418CF2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7A0E8B1-2A9F-1912-5CFC-82EF89785CB2}"/>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F0FF282B-6E57-D8DE-6044-56DC1775BC10}"/>
              </a:ext>
            </a:extLst>
          </p:cNvPr>
          <p:cNvSpPr>
            <a:spLocks noGrp="1"/>
          </p:cNvSpPr>
          <p:nvPr>
            <p:ph idx="1"/>
          </p:nvPr>
        </p:nvSpPr>
        <p:spPr>
          <a:xfrm>
            <a:off x="519695" y="1611712"/>
            <a:ext cx="8440108" cy="4784960"/>
          </a:xfrm>
        </p:spPr>
        <p:txBody>
          <a:bodyPr>
            <a:normAutofit/>
          </a:bodyPr>
          <a:lstStyle/>
          <a:p>
            <a:r>
              <a:rPr lang="da-DK" b="1" dirty="0"/>
              <a:t>Nuværende overlægers grundløn bevares - også ved stillingsskift</a:t>
            </a:r>
          </a:p>
          <a:p>
            <a:endParaRPr lang="da-DK" dirty="0"/>
          </a:p>
          <a:p>
            <a:pPr marL="285750" indent="-285750">
              <a:buFont typeface="Arial" panose="020B0604020202020204" pitchFamily="34" charset="0"/>
              <a:buChar char="•"/>
            </a:pPr>
            <a:r>
              <a:rPr lang="da-DK" dirty="0"/>
              <a:t>Trin 1: 734.380 kr. (31/3-2018 niveau)</a:t>
            </a:r>
          </a:p>
          <a:p>
            <a:pPr marL="285750" indent="-285750">
              <a:buFont typeface="Arial" panose="020B0604020202020204" pitchFamily="34" charset="0"/>
              <a:buChar char="•"/>
            </a:pPr>
            <a:r>
              <a:rPr lang="da-DK" dirty="0"/>
              <a:t>Trin 2: 764.380 kr. (31/3-2018 niveau) - efter 3 år</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Overlæger, der inden 1. april 2027 ansættes på nuværende trin 1, fortsætter dette lønforløb.</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Alle får nye vilkår vedr. arbejdstid, vagt m.v.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Overenskomst for overlæger lukker fra 31. marts 2027. </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endParaRPr lang="da-DK" dirty="0"/>
          </a:p>
          <a:p>
            <a:endParaRPr lang="da-DK" dirty="0"/>
          </a:p>
          <a:p>
            <a:pPr marL="285750" indent="-285750">
              <a:buFont typeface="Arial" panose="020B0604020202020204" pitchFamily="34" charset="0"/>
              <a:buChar char="•"/>
            </a:pPr>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ECDF3E7-30C0-BE86-AB50-AF98D6A08B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862571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636968-650E-DA92-BA1D-D6D04115AD3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D1E77C53-B3F7-1C13-4D99-61DF82CAFDEC}"/>
              </a:ext>
            </a:extLst>
          </p:cNvPr>
          <p:cNvSpPr>
            <a:spLocks noGrp="1"/>
          </p:cNvSpPr>
          <p:nvPr>
            <p:ph idx="1"/>
          </p:nvPr>
        </p:nvSpPr>
        <p:spPr>
          <a:xfrm>
            <a:off x="539430" y="1631447"/>
            <a:ext cx="7874366" cy="4765225"/>
          </a:xfrm>
        </p:spPr>
        <p:txBody>
          <a:bodyPr>
            <a:normAutofit lnSpcReduction="10000"/>
          </a:bodyPr>
          <a:lstStyle/>
          <a:p>
            <a:r>
              <a:rPr lang="da-DK" b="1" dirty="0"/>
              <a:t>NYT: Ny grundløn for overlæger og speciallæger:</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Kun et løntrin på 750.000 kr. årligt (niveau 31/3-2018) for overlæger der ansættes efter 1. april 2027 – pension 20 pct.</a:t>
            </a:r>
          </a:p>
          <a:p>
            <a:pPr marL="285750" indent="-285750">
              <a:buFont typeface="Arial" panose="020B0604020202020204" pitchFamily="34" charset="0"/>
              <a:buChar char="•"/>
            </a:pPr>
            <a:endParaRPr lang="da-DK" dirty="0"/>
          </a:p>
          <a:p>
            <a:pPr marL="285750" indent="-285750">
              <a:buFont typeface="Arial" panose="020B0604020202020204" pitchFamily="34" charset="0"/>
              <a:buChar char="•"/>
            </a:pPr>
            <a:r>
              <a:rPr lang="da-DK" dirty="0"/>
              <a:t>Speciallæge trin 1: 660.000 kr. årligt (niveau 31/3-2018)</a:t>
            </a:r>
          </a:p>
          <a:p>
            <a:pPr marL="285750" indent="-285750">
              <a:buFont typeface="Arial" panose="020B0604020202020204" pitchFamily="34" charset="0"/>
              <a:buChar char="•"/>
            </a:pPr>
            <a:r>
              <a:rPr lang="da-DK" dirty="0"/>
              <a:t>Speciallæge trin 2: 725.000 kr. årligt (niveau 31/3-2018)</a:t>
            </a:r>
          </a:p>
          <a:p>
            <a:pPr marL="285750" indent="-285750">
              <a:buFont typeface="Arial" panose="020B0604020202020204" pitchFamily="34" charset="0"/>
              <a:buChar char="•"/>
            </a:pPr>
            <a:r>
              <a:rPr lang="da-DK" dirty="0"/>
              <a:t>Pension 19,36 pct. </a:t>
            </a:r>
          </a:p>
          <a:p>
            <a:pPr marL="285750" indent="-285750">
              <a:buFont typeface="Arial" panose="020B0604020202020204" pitchFamily="34" charset="0"/>
              <a:buChar char="•"/>
            </a:pPr>
            <a:endParaRPr lang="da-DK" dirty="0"/>
          </a:p>
          <a:p>
            <a:r>
              <a:rPr lang="da-DK" b="1" dirty="0"/>
              <a:t>NYT: Ansættelse som overlæge sker efter opslag eller udnævnelse:</a:t>
            </a:r>
          </a:p>
          <a:p>
            <a:pPr marL="285750" indent="-285750">
              <a:buFont typeface="Arial" panose="020B0604020202020204" pitchFamily="34" charset="0"/>
              <a:buChar char="•"/>
            </a:pPr>
            <a:r>
              <a:rPr lang="da-DK" dirty="0"/>
              <a:t>Speciallæger på løntrin 2 kan indplaceres som overlæge på baggrund af opslag eller på baggrund af en udnævnelse besluttet lokalt af ledelsen.</a:t>
            </a:r>
          </a:p>
          <a:p>
            <a:pPr marL="285750" indent="-285750">
              <a:buFont typeface="Arial" panose="020B0604020202020204" pitchFamily="34" charset="0"/>
              <a:buChar char="•"/>
            </a:pPr>
            <a:r>
              <a:rPr lang="da-DK" dirty="0"/>
              <a:t>Speciallæger på løntrin 1 kan alene indplaceres som overlæge efter opslag. </a:t>
            </a:r>
          </a:p>
          <a:p>
            <a:pPr hangingPunct="0"/>
            <a:r>
              <a:rPr lang="da-DK" i="1" dirty="0"/>
              <a:t>		</a:t>
            </a:r>
            <a:endParaRPr lang="da-DK" dirty="0"/>
          </a:p>
          <a:p>
            <a:pPr marL="285750" indent="-285750">
              <a:buFont typeface="Arial" panose="020B0604020202020204" pitchFamily="34" charset="0"/>
              <a:buChar char="•"/>
            </a:pPr>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2835A913-CDD9-1A2F-36EA-498FA8778A0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1308579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E6F5D4-7501-943A-3B96-5D5FA0F0ACE4}"/>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8343843C-B868-93EC-54D5-A03CF7F8EE53}"/>
              </a:ext>
            </a:extLst>
          </p:cNvPr>
          <p:cNvSpPr>
            <a:spLocks noGrp="1"/>
          </p:cNvSpPr>
          <p:nvPr>
            <p:ph idx="1"/>
          </p:nvPr>
        </p:nvSpPr>
        <p:spPr>
          <a:xfrm>
            <a:off x="473646" y="1651183"/>
            <a:ext cx="8407218" cy="4745489"/>
          </a:xfrm>
        </p:spPr>
        <p:txBody>
          <a:bodyPr/>
          <a:lstStyle/>
          <a:p>
            <a:r>
              <a:rPr lang="da-DK" b="1" dirty="0"/>
              <a:t>NYT: Arbejdsområde – fuld mertransport ved flere tjenestesteder</a:t>
            </a:r>
          </a:p>
          <a:p>
            <a:endParaRPr lang="da-DK" dirty="0"/>
          </a:p>
          <a:p>
            <a:pPr marL="285750" indent="-285750" hangingPunct="0">
              <a:buFont typeface="Arial" panose="020B0604020202020204" pitchFamily="34" charset="0"/>
              <a:buChar char="•"/>
            </a:pPr>
            <a:r>
              <a:rPr lang="da-DK" dirty="0"/>
              <a:t>Arbejdsområdet kan også omfatte regionale opgaver, bl.a. som følge af etablerede samarbejder mellem regionen/sygehuset og </a:t>
            </a:r>
            <a:r>
              <a:rPr lang="da-DK" b="1" dirty="0"/>
              <a:t>andre myndigheder og tilgrænsende opgaver under socialområdet. </a:t>
            </a:r>
          </a:p>
          <a:p>
            <a:pPr hangingPunct="0"/>
            <a:endParaRPr lang="da-DK" dirty="0"/>
          </a:p>
          <a:p>
            <a:pPr marL="285750" indent="-285750" hangingPunct="0">
              <a:buFont typeface="Arial" panose="020B0604020202020204" pitchFamily="34" charset="0"/>
              <a:buChar char="•"/>
            </a:pPr>
            <a:r>
              <a:rPr lang="da-DK" b="1" dirty="0"/>
              <a:t>Befordringsgodtgørelse </a:t>
            </a:r>
            <a:r>
              <a:rPr lang="da-DK" dirty="0"/>
              <a:t>ydes efter de for regionen gældende regler.</a:t>
            </a:r>
          </a:p>
          <a:p>
            <a:pPr hangingPunct="0"/>
            <a:endParaRPr lang="da-DK" dirty="0"/>
          </a:p>
          <a:p>
            <a:pPr marL="285750" indent="-285750" hangingPunct="0">
              <a:buFont typeface="Arial" panose="020B0604020202020204" pitchFamily="34" charset="0"/>
              <a:buChar char="•"/>
            </a:pPr>
            <a:r>
              <a:rPr lang="da-DK" b="1" dirty="0"/>
              <a:t>Det aftales konkret mellem arbejdsgiver og den enkelte læge, om den eventuelt forøgede rejsetid skal honoreres eller indregnes i arbejdstiden.</a:t>
            </a:r>
          </a:p>
          <a:p>
            <a:pPr hangingPunct="0"/>
            <a:endParaRPr lang="da-DK" dirty="0"/>
          </a:p>
          <a:p>
            <a:pPr marL="285750" indent="-285750" hangingPunct="0">
              <a:buFont typeface="Arial" panose="020B0604020202020204" pitchFamily="34" charset="0"/>
              <a:buChar char="•"/>
            </a:pPr>
            <a:r>
              <a:rPr lang="da-DK" dirty="0"/>
              <a:t>Betalingen udgør pr. time et beløb beregnet som 1/1924 af lægens samlede faste (netto-) årsløn (grundløn, funktionsløn og kvalifikationsløn) med tillæg af 50 %. </a:t>
            </a:r>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C5C5AE9B-D9B4-C348-0AF0-80301B2418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997091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8EF2A-EA4A-3287-AEB5-C2C8A096C96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782F0A4-1478-682A-85F8-8E57072B3F7B}"/>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DF4165A4-DC5D-772C-63E4-FE3C566A1038}"/>
              </a:ext>
            </a:extLst>
          </p:cNvPr>
          <p:cNvSpPr>
            <a:spLocks noGrp="1"/>
          </p:cNvSpPr>
          <p:nvPr>
            <p:ph idx="1"/>
          </p:nvPr>
        </p:nvSpPr>
        <p:spPr>
          <a:xfrm>
            <a:off x="473646" y="1651183"/>
            <a:ext cx="8407218" cy="4745489"/>
          </a:xfrm>
        </p:spPr>
        <p:txBody>
          <a:bodyPr/>
          <a:lstStyle/>
          <a:p>
            <a:r>
              <a:rPr lang="da-DK" b="1" dirty="0"/>
              <a:t>NYT: Arbejdstiden er betydeligt mere hegnet ind</a:t>
            </a:r>
          </a:p>
          <a:p>
            <a:endParaRPr lang="da-DK" dirty="0"/>
          </a:p>
          <a:p>
            <a:r>
              <a:rPr lang="da-DK" dirty="0"/>
              <a:t>Meget tydeligere rammer for arbejdstilrettelæggelsen, bl.a.</a:t>
            </a:r>
          </a:p>
          <a:p>
            <a:pPr marL="742950" lvl="1" indent="-285750">
              <a:buFont typeface="Arial" panose="020B0604020202020204" pitchFamily="34" charset="0"/>
              <a:buChar char="•"/>
            </a:pPr>
            <a:endParaRPr lang="da-DK" dirty="0"/>
          </a:p>
          <a:p>
            <a:pPr marL="742950" lvl="1" indent="-285750">
              <a:buFont typeface="Arial" panose="020B0604020202020204" pitchFamily="34" charset="0"/>
              <a:buChar char="•"/>
            </a:pPr>
            <a:r>
              <a:rPr lang="da-DK" dirty="0"/>
              <a:t>Tjenesteplanen skal være kendt 4 uger i forvejen</a:t>
            </a:r>
          </a:p>
          <a:p>
            <a:pPr marL="742950" lvl="1" indent="-285750">
              <a:buFont typeface="Arial" panose="020B0604020202020204" pitchFamily="34" charset="0"/>
              <a:buChar char="•"/>
            </a:pPr>
            <a:r>
              <a:rPr lang="da-DK" dirty="0"/>
              <a:t>Normperiode på sædvanligvis 14 uger indføres</a:t>
            </a:r>
          </a:p>
          <a:p>
            <a:pPr marL="742950" lvl="1" indent="-285750">
              <a:buFont typeface="Arial" panose="020B0604020202020204" pitchFamily="34" charset="0"/>
              <a:buChar char="•"/>
            </a:pPr>
            <a:r>
              <a:rPr lang="da-DK" dirty="0"/>
              <a:t>Planlagt arbejde som overskrider normen udbetales som merarbejde</a:t>
            </a:r>
          </a:p>
          <a:p>
            <a:pPr lvl="1"/>
            <a:endParaRPr lang="da-DK" dirty="0"/>
          </a:p>
          <a:p>
            <a:pPr lvl="1"/>
            <a:endParaRPr lang="da-DK" dirty="0"/>
          </a:p>
          <a:p>
            <a:pPr marL="285750" indent="-285750" hangingPunct="0">
              <a:buFont typeface="Arial" panose="020B0604020202020204" pitchFamily="34" charset="0"/>
              <a:buChar char="•"/>
            </a:pPr>
            <a:r>
              <a:rPr lang="da-DK" dirty="0"/>
              <a:t>Planlagt arbejde som overskrider de for normperioden skemalagte timer opgøres og honoreres. </a:t>
            </a:r>
          </a:p>
          <a:p>
            <a:pPr lvl="2" hangingPunct="0"/>
            <a:r>
              <a:rPr lang="da-DK" i="1" dirty="0"/>
              <a:t>BEMÆRKNINGER</a:t>
            </a:r>
          </a:p>
          <a:p>
            <a:pPr lvl="2" hangingPunct="0"/>
            <a:r>
              <a:rPr lang="da-DK" i="1" dirty="0"/>
              <a:t>Tilfældige overskridelser af den fastlagte og planlagte arbejdstid på dagen afregnes ikke </a:t>
            </a:r>
            <a:endParaRPr lang="da-DK" dirty="0"/>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A5A63FE5-7ADA-BD82-7755-D5A396B6A5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3129223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03360-500A-D690-5EC2-2BBD06B3E19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100D3A8-F079-34B0-59AD-94376F408304}"/>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5444CEDE-C5C4-269C-4AC0-2E6D7B0ECFFA}"/>
              </a:ext>
            </a:extLst>
          </p:cNvPr>
          <p:cNvSpPr>
            <a:spLocks noGrp="1"/>
          </p:cNvSpPr>
          <p:nvPr>
            <p:ph idx="1"/>
          </p:nvPr>
        </p:nvSpPr>
        <p:spPr>
          <a:xfrm>
            <a:off x="460490" y="1466987"/>
            <a:ext cx="8420374" cy="4929685"/>
          </a:xfrm>
        </p:spPr>
        <p:txBody>
          <a:bodyPr/>
          <a:lstStyle/>
          <a:p>
            <a:r>
              <a:rPr lang="da-DK" b="1" dirty="0"/>
              <a:t>NYT: Ikke-skemalagte disponible arbejdstimer (ISDA)</a:t>
            </a:r>
          </a:p>
          <a:p>
            <a:r>
              <a:rPr lang="da-DK" b="1" dirty="0"/>
              <a:t> </a:t>
            </a:r>
            <a:endParaRPr lang="da-DK" dirty="0"/>
          </a:p>
          <a:p>
            <a:pPr marL="285750" indent="-285750">
              <a:buFont typeface="Arial" panose="020B0604020202020204" pitchFamily="34" charset="0"/>
              <a:buChar char="•"/>
            </a:pPr>
            <a:r>
              <a:rPr lang="da-DK" dirty="0"/>
              <a:t>Nyt arbejdstidsbegreb: ”Ikke-skemalagte disponible arbejdstimer” (ISDA). </a:t>
            </a:r>
          </a:p>
          <a:p>
            <a:pPr marL="285750" indent="-285750">
              <a:buFont typeface="Arial" panose="020B0604020202020204" pitchFamily="34" charset="0"/>
              <a:buChar char="•"/>
            </a:pPr>
            <a:r>
              <a:rPr lang="da-DK" dirty="0"/>
              <a:t>Dækker timer til opgaver, som overlægerne forventes at varetage, men som ikke kræver, at lægerne er til stede på hospitalet på fastlagte tidspunkter. </a:t>
            </a:r>
          </a:p>
          <a:p>
            <a:pPr marL="285750" indent="-285750">
              <a:buFont typeface="Arial" panose="020B0604020202020204" pitchFamily="34" charset="0"/>
              <a:buChar char="•"/>
            </a:pPr>
            <a:r>
              <a:rPr lang="da-DK" dirty="0"/>
              <a:t>Efter drøftelse med den enkelte overlæge om omfanget af de opgaver, der skal varetages, fastsættes hvor mange timer af de 37 timer ugentligt der afsættes til ISDA. </a:t>
            </a:r>
          </a:p>
          <a:p>
            <a:pPr marL="285750" indent="-285750">
              <a:buFont typeface="Arial" panose="020B0604020202020204" pitchFamily="34" charset="0"/>
              <a:buChar char="•"/>
            </a:pPr>
            <a:r>
              <a:rPr lang="da-DK" dirty="0"/>
              <a:t>De ikke-skemalagte disponible arbejdstimer er ikke omfattet af hyppighedsregler, ulempetillæg m.m.</a:t>
            </a:r>
          </a:p>
          <a:p>
            <a:endParaRPr lang="da-DK" dirty="0"/>
          </a:p>
          <a:p>
            <a:r>
              <a:rPr lang="da-DK" dirty="0"/>
              <a:t>Samlet set betyder ISDA, at overlægerne får tydeligere rammer til at sikre, at opgaver hænger sammen med arbejdstiden. </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B9AF6ACE-4455-43F0-68EF-6CF94F52FA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290845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60A4D-DAAB-0837-E3F6-9924FBECAFC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1DF07EF-F9AF-F75D-34BE-6121A9252DB3}"/>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A0E8959A-35F9-F2B9-5096-F88322FBB7CC}"/>
              </a:ext>
            </a:extLst>
          </p:cNvPr>
          <p:cNvSpPr>
            <a:spLocks noGrp="1"/>
          </p:cNvSpPr>
          <p:nvPr>
            <p:ph idx="1"/>
          </p:nvPr>
        </p:nvSpPr>
        <p:spPr>
          <a:xfrm>
            <a:off x="651263" y="1730124"/>
            <a:ext cx="8242757" cy="4598498"/>
          </a:xfrm>
        </p:spPr>
        <p:txBody>
          <a:bodyPr>
            <a:normAutofit/>
          </a:bodyPr>
          <a:lstStyle/>
          <a:p>
            <a:r>
              <a:rPr lang="da-DK" b="1" dirty="0"/>
              <a:t>Nye ensartede vilkår for tjeneste og vagt</a:t>
            </a:r>
          </a:p>
          <a:p>
            <a:endParaRPr lang="da-DK" dirty="0"/>
          </a:p>
          <a:p>
            <a:pPr marL="285750" lvl="0" indent="-285750">
              <a:buFont typeface="Arial" panose="020B0604020202020204" pitchFamily="34" charset="0"/>
              <a:buChar char="•"/>
            </a:pPr>
            <a:r>
              <a:rPr lang="da-DK" dirty="0"/>
              <a:t>Vagtvilkårene for speciallæger og overlæger er i dag i konkurrence med hinanden, hvor arbejdsgiver nogle steder har spekuleret i, hvornår det er billigst at følge den ene eller den anden overenskomst – det bliver fjernet med den nye fælles overenskomst.</a:t>
            </a:r>
          </a:p>
          <a:p>
            <a:pPr marL="285750" lvl="0" indent="-285750">
              <a:buFont typeface="Arial" panose="020B0604020202020204" pitchFamily="34" charset="0"/>
              <a:buChar char="•"/>
            </a:pPr>
            <a:endParaRPr lang="da-DK" dirty="0"/>
          </a:p>
          <a:p>
            <a:pPr marL="285750" lvl="0" indent="-285750">
              <a:buFont typeface="Arial" panose="020B0604020202020204" pitchFamily="34" charset="0"/>
              <a:buChar char="•"/>
            </a:pPr>
            <a:r>
              <a:rPr lang="da-DK" dirty="0"/>
              <a:t>Vagthonoraret bortfalder</a:t>
            </a:r>
          </a:p>
          <a:p>
            <a:pPr marL="285750" lvl="0" indent="-285750">
              <a:buFont typeface="Arial" panose="020B0604020202020204" pitchFamily="34" charset="0"/>
              <a:buChar char="•"/>
            </a:pPr>
            <a:endParaRPr lang="da-DK" dirty="0"/>
          </a:p>
          <a:p>
            <a:pPr marL="285750" lvl="0" indent="-285750">
              <a:buFont typeface="Arial" panose="020B0604020202020204" pitchFamily="34" charset="0"/>
              <a:buChar char="•"/>
            </a:pPr>
            <a:r>
              <a:rPr lang="da-DK" dirty="0"/>
              <a:t>Den ubelastede rådighed i vagten tæller som 0,75 time</a:t>
            </a:r>
          </a:p>
          <a:p>
            <a:pPr marL="285750" indent="-285750">
              <a:buFont typeface="Arial" panose="020B0604020202020204" pitchFamily="34" charset="0"/>
              <a:buChar char="•"/>
            </a:pPr>
            <a:endParaRPr lang="da-DK" b="1"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3A29BBAA-D735-9856-C0E7-7E5AAE3BC3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836209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42A3C-9277-92C2-E477-C79A87B16F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1BAFE9B-D694-7BC7-CD29-9A36240BBB9C}"/>
              </a:ext>
            </a:extLst>
          </p:cNvPr>
          <p:cNvSpPr>
            <a:spLocks noGrp="1"/>
          </p:cNvSpPr>
          <p:nvPr>
            <p:ph type="title"/>
          </p:nvPr>
        </p:nvSpPr>
        <p:spPr/>
        <p:txBody>
          <a:bodyPr/>
          <a:lstStyle/>
          <a:p>
            <a:r>
              <a:rPr lang="da-DK" dirty="0"/>
              <a:t>Ok 26 informationsmøder</a:t>
            </a:r>
          </a:p>
        </p:txBody>
      </p:sp>
      <p:sp>
        <p:nvSpPr>
          <p:cNvPr id="3" name="Pladsholder til indhold 2">
            <a:extLst>
              <a:ext uri="{FF2B5EF4-FFF2-40B4-BE49-F238E27FC236}">
                <a16:creationId xmlns:a16="http://schemas.microsoft.com/office/drawing/2014/main" id="{152B180F-063E-1B69-6101-7020BE5EACE5}"/>
              </a:ext>
            </a:extLst>
          </p:cNvPr>
          <p:cNvSpPr>
            <a:spLocks noGrp="1"/>
          </p:cNvSpPr>
          <p:nvPr>
            <p:ph idx="1"/>
          </p:nvPr>
        </p:nvSpPr>
        <p:spPr>
          <a:xfrm>
            <a:off x="651263" y="1730124"/>
            <a:ext cx="8242757" cy="4598498"/>
          </a:xfrm>
        </p:spPr>
        <p:txBody>
          <a:bodyPr>
            <a:normAutofit/>
          </a:bodyPr>
          <a:lstStyle/>
          <a:p>
            <a:pPr hangingPunct="0"/>
            <a:r>
              <a:rPr lang="da-DK" b="1" dirty="0"/>
              <a:t>Arbejdet kan tilrettelægges på følgende måder</a:t>
            </a:r>
            <a:r>
              <a:rPr lang="da-DK" dirty="0"/>
              <a:t>:</a:t>
            </a:r>
          </a:p>
          <a:p>
            <a:pPr marL="342900" lvl="0" indent="-342900">
              <a:buFont typeface="+mj-lt"/>
              <a:buAutoNum type="alphaLcParenR"/>
            </a:pPr>
            <a:endParaRPr lang="da-DK" dirty="0"/>
          </a:p>
          <a:p>
            <a:pPr marL="342900" lvl="0" indent="-342900">
              <a:buFont typeface="+mj-lt"/>
              <a:buAutoNum type="alphaLcParenR"/>
            </a:pPr>
            <a:r>
              <a:rPr lang="da-DK" dirty="0"/>
              <a:t>Tjeneste </a:t>
            </a:r>
          </a:p>
          <a:p>
            <a:pPr marL="342900" lvl="0" indent="-342900">
              <a:buFont typeface="+mj-lt"/>
              <a:buAutoNum type="alphaLcParenR"/>
            </a:pPr>
            <a:r>
              <a:rPr lang="da-DK" dirty="0"/>
              <a:t>Rådighedsvagt på tjenestestedet</a:t>
            </a:r>
          </a:p>
          <a:p>
            <a:pPr marL="342900" lvl="0" indent="-342900">
              <a:buFont typeface="+mj-lt"/>
              <a:buAutoNum type="alphaLcParenR"/>
            </a:pPr>
            <a:r>
              <a:rPr lang="da-DK" dirty="0"/>
              <a:t>Rådighedsvagt uden for tjenestestedet</a:t>
            </a:r>
          </a:p>
          <a:p>
            <a:pPr marL="342900" lvl="0" indent="-342900">
              <a:buFont typeface="+mj-lt"/>
              <a:buAutoNum type="alphaLcParenR"/>
            </a:pPr>
            <a:r>
              <a:rPr lang="da-DK"/>
              <a:t>Beredskabsvagt</a:t>
            </a:r>
            <a:endParaRPr lang="da-DK" dirty="0"/>
          </a:p>
          <a:p>
            <a:pPr marL="342900" lvl="0" indent="-342900">
              <a:buFont typeface="+mj-lt"/>
              <a:buAutoNum type="alphaLcParenR"/>
            </a:pPr>
            <a:r>
              <a:rPr lang="da-DK" b="1"/>
              <a:t>NYT</a:t>
            </a:r>
            <a:r>
              <a:rPr lang="da-DK" b="1" dirty="0"/>
              <a:t>: </a:t>
            </a:r>
            <a:r>
              <a:rPr lang="da-DK" dirty="0"/>
              <a:t>12/12 tjeneste</a:t>
            </a:r>
          </a:p>
          <a:p>
            <a:endParaRPr lang="da-DK" dirty="0"/>
          </a:p>
        </p:txBody>
      </p:sp>
      <p:pic>
        <p:nvPicPr>
          <p:cNvPr id="4" name="Billede 3" descr="Et billede, der indeholder Font/skrifttype, logo, symbol, Grafik&#10;&#10;AI-genereret indhold kan være ukorrekt.">
            <a:extLst>
              <a:ext uri="{FF2B5EF4-FFF2-40B4-BE49-F238E27FC236}">
                <a16:creationId xmlns:a16="http://schemas.microsoft.com/office/drawing/2014/main" id="{55DEAEBE-A01C-97B4-4C13-B2D7987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36238" y="5202238"/>
            <a:ext cx="1655762" cy="1655762"/>
          </a:xfrm>
          <a:prstGeom prst="rect">
            <a:avLst/>
          </a:prstGeom>
        </p:spPr>
      </p:pic>
    </p:spTree>
    <p:extLst>
      <p:ext uri="{BB962C8B-B14F-4D97-AF65-F5344CB8AC3E}">
        <p14:creationId xmlns:p14="http://schemas.microsoft.com/office/powerpoint/2010/main" val="4171165484"/>
      </p:ext>
    </p:extLst>
  </p:cSld>
  <p:clrMapOvr>
    <a:masterClrMapping/>
  </p:clrMapOvr>
</p:sld>
</file>

<file path=ppt/theme/theme1.xml><?xml version="1.0" encoding="utf-8"?>
<a:theme xmlns:a="http://schemas.openxmlformats.org/drawingml/2006/main" name="OL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L Templat.potx" id="{D210430B-3767-4758-935D-3E37244C1842}" vid="{F1107B57-329B-4A08-90D4-AE47D13801F2}"/>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124667D8D7970479367445E7D02C131" ma:contentTypeVersion="11" ma:contentTypeDescription="Create a new document." ma:contentTypeScope="" ma:versionID="71bb171ed60f9cc2845930f60eafb0fa">
  <xsd:schema xmlns:xsd="http://www.w3.org/2001/XMLSchema" xmlns:xs="http://www.w3.org/2001/XMLSchema" xmlns:p="http://schemas.microsoft.com/office/2006/metadata/properties" xmlns:ns2="0a0df448-e146-44c9-b913-b8f4c35394e5" xmlns:ns3="4f208ee5-7101-48d2-9257-5fa6b50c71f9" targetNamespace="http://schemas.microsoft.com/office/2006/metadata/properties" ma:root="true" ma:fieldsID="35fc1117718861e7a0d3d21092b37718" ns2:_="" ns3:_="">
    <xsd:import namespace="0a0df448-e146-44c9-b913-b8f4c35394e5"/>
    <xsd:import namespace="4f208ee5-7101-48d2-9257-5fa6b50c71f9"/>
    <xsd:element name="properties">
      <xsd:complexType>
        <xsd:sequence>
          <xsd:element name="documentManagement">
            <xsd:complexType>
              <xsd:all>
                <xsd:element ref="ns2:TSMoveSetID" minOccurs="0"/>
                <xsd:element ref="ns3:MediaServiceMetadata" minOccurs="0"/>
                <xsd:element ref="ns3:MediaServiceFastMetadata" minOccurs="0"/>
                <xsd:element ref="ns3:MediaServiceSearchProperties" minOccurs="0"/>
                <xsd:element ref="ns3:MediaServiceDateTaken" minOccurs="0"/>
                <xsd:element ref="ns3:lcf76f155ced4ddcb4097134ff3c332f" minOccurs="0"/>
                <xsd:element ref="ns2:TaxCatchAll"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0df448-e146-44c9-b913-b8f4c35394e5" elementFormDefault="qualified">
    <xsd:import namespace="http://schemas.microsoft.com/office/2006/documentManagement/types"/>
    <xsd:import namespace="http://schemas.microsoft.com/office/infopath/2007/PartnerControls"/>
    <xsd:element name="TSMoveSetID" ma:index="8" nillable="true" ma:displayName="TSMoveSetID" ma:description="TSMoveSetID" ma:internalName="TSMoveSetID">
      <xsd:simpleType>
        <xsd:restriction base="dms:Text">
          <xsd:maxLength value="255"/>
        </xsd:restriction>
      </xsd:simpleType>
    </xsd:element>
    <xsd:element name="TaxCatchAll" ma:index="15" nillable="true" ma:displayName="Taxonomy Catch All Column" ma:hidden="true" ma:list="{eb3dd3f4-e5bf-4991-802d-d45bc688c79a}" ma:internalName="TaxCatchAll" ma:showField="CatchAllData" ma:web="0a0df448-e146-44c9-b913-b8f4c35394e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f208ee5-7101-48d2-9257-5fa6b50c71f9"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5d79dfc-4d6c-482d-984d-94c31ff7551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SMoveSetID xmlns="0a0df448-e146-44c9-b913-b8f4c35394e5" xsi:nil="true"/>
    <lcf76f155ced4ddcb4097134ff3c332f xmlns="4f208ee5-7101-48d2-9257-5fa6b50c71f9">
      <Terms xmlns="http://schemas.microsoft.com/office/infopath/2007/PartnerControls"/>
    </lcf76f155ced4ddcb4097134ff3c332f>
    <TaxCatchAll xmlns="0a0df448-e146-44c9-b913-b8f4c35394e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4F05D3-4B59-462C-84FA-5D7F94FA00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0df448-e146-44c9-b913-b8f4c35394e5"/>
    <ds:schemaRef ds:uri="4f208ee5-7101-48d2-9257-5fa6b50c71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384DBF-D262-47E0-BAD6-C7F82BF7D60C}">
  <ds:schemaRefs>
    <ds:schemaRef ds:uri="http://schemas.openxmlformats.org/package/2006/metadata/core-properties"/>
    <ds:schemaRef ds:uri="http://purl.org/dc/elements/1.1/"/>
    <ds:schemaRef ds:uri="http://schemas.microsoft.com/office/2006/documentManagement/types"/>
    <ds:schemaRef ds:uri="http://schemas.microsoft.com/office/2006/metadata/properties"/>
    <ds:schemaRef ds:uri="0a0df448-e146-44c9-b913-b8f4c35394e5"/>
    <ds:schemaRef ds:uri="http://purl.org/dc/dcmitype/"/>
    <ds:schemaRef ds:uri="http://www.w3.org/XML/1998/namespace"/>
    <ds:schemaRef ds:uri="4f208ee5-7101-48d2-9257-5fa6b50c71f9"/>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A5D8678C-269A-4E0B-908F-04CB7B2AE99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775</TotalTime>
  <Words>2944</Words>
  <Application>Microsoft Office PowerPoint</Application>
  <PresentationFormat>Widescreen</PresentationFormat>
  <Paragraphs>331</Paragraphs>
  <Slides>24</Slides>
  <Notes>24</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24</vt:i4>
      </vt:variant>
    </vt:vector>
  </HeadingPairs>
  <TitlesOfParts>
    <vt:vector size="30" baseType="lpstr">
      <vt:lpstr>Aptos</vt:lpstr>
      <vt:lpstr>Arial</vt:lpstr>
      <vt:lpstr>Calibri</vt:lpstr>
      <vt:lpstr>Calibri Light</vt:lpstr>
      <vt:lpstr>Wingdings</vt:lpstr>
      <vt:lpstr>OL design</vt:lpstr>
      <vt:lpstr>OK 26 </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lpstr>Ok 26 informationsmøder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OVERSKRIFT</dc:title>
  <dc:creator>Kim Friis Laursen</dc:creator>
  <cp:lastModifiedBy>Karin Jacobsen</cp:lastModifiedBy>
  <cp:revision>16</cp:revision>
  <cp:lastPrinted>2026-03-16T11:30:26Z</cp:lastPrinted>
  <dcterms:created xsi:type="dcterms:W3CDTF">2023-03-22T16:17:42Z</dcterms:created>
  <dcterms:modified xsi:type="dcterms:W3CDTF">2026-05-05T11:03:14Z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0x0101001124667D8D7970479367445E7D02C131</vt:lpwstr>
  </property>
  <property fmtid="{D5CDD505-2E9C-101B-9397-08002B2CF9AE}" pid="3" name="MediaServiceImageTags">
    <vt:lpwstr/>
  </property>
</Properties>
</file>