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1"/>
  </p:notesMasterIdLst>
  <p:sldIdLst>
    <p:sldId id="283" r:id="rId2"/>
    <p:sldId id="289" r:id="rId3"/>
    <p:sldId id="288" r:id="rId4"/>
    <p:sldId id="284" r:id="rId5"/>
    <p:sldId id="285" r:id="rId6"/>
    <p:sldId id="286" r:id="rId7"/>
    <p:sldId id="287" r:id="rId8"/>
    <p:sldId id="290" r:id="rId9"/>
    <p:sldId id="291" r:id="rId10"/>
  </p:sldIdLst>
  <p:sldSz cx="12192000" cy="6858000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DF9"/>
    <a:srgbClr val="F2F5FC"/>
    <a:srgbClr val="1C355E"/>
    <a:srgbClr val="E63A26"/>
    <a:srgbClr val="919191"/>
    <a:srgbClr val="E1E6F2"/>
    <a:srgbClr val="55585C"/>
    <a:srgbClr val="E43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 varScale="1">
        <p:scale>
          <a:sx n="78" d="100"/>
          <a:sy n="78" d="100"/>
        </p:scale>
        <p:origin x="48" y="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99E18-8BDE-406A-B87C-D9FFE616FE2D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6D70A-A1C6-4458-863B-A85A4ED6F1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745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6D70A-A1C6-4458-863B-A85A4ED6F15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071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L 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2DB5159-F53B-18E3-6259-7974CD6012C2}"/>
              </a:ext>
            </a:extLst>
          </p:cNvPr>
          <p:cNvSpPr/>
          <p:nvPr userDrawn="1"/>
        </p:nvSpPr>
        <p:spPr>
          <a:xfrm>
            <a:off x="0" y="0"/>
            <a:ext cx="12232394" cy="5760000"/>
          </a:xfrm>
          <a:prstGeom prst="rect">
            <a:avLst/>
          </a:prstGeom>
          <a:solidFill>
            <a:srgbClr val="E1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AB8EC844-A8CD-B369-B08C-472A8C7E71AE}"/>
              </a:ext>
            </a:extLst>
          </p:cNvPr>
          <p:cNvCxnSpPr>
            <a:cxnSpLocks/>
          </p:cNvCxnSpPr>
          <p:nvPr userDrawn="1"/>
        </p:nvCxnSpPr>
        <p:spPr>
          <a:xfrm>
            <a:off x="10038080" y="261620"/>
            <a:ext cx="0" cy="1404000"/>
          </a:xfrm>
          <a:prstGeom prst="line">
            <a:avLst/>
          </a:prstGeom>
          <a:ln w="12700">
            <a:solidFill>
              <a:srgbClr val="5558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BA7D5979-98C7-8F6D-CC47-EDBD653A041A}"/>
              </a:ext>
            </a:extLst>
          </p:cNvPr>
          <p:cNvCxnSpPr>
            <a:cxnSpLocks/>
          </p:cNvCxnSpPr>
          <p:nvPr userDrawn="1"/>
        </p:nvCxnSpPr>
        <p:spPr>
          <a:xfrm>
            <a:off x="9530080" y="1280160"/>
            <a:ext cx="2232000" cy="0"/>
          </a:xfrm>
          <a:prstGeom prst="line">
            <a:avLst/>
          </a:prstGeom>
          <a:ln w="12700">
            <a:solidFill>
              <a:srgbClr val="5558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3F90889-6D8C-9763-5B2F-37AFD7C14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421" y="2215210"/>
            <a:ext cx="9144000" cy="929228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a-DK" sz="50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86ACA01-E4B9-545E-E2CF-CAA656514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685" y="3561398"/>
            <a:ext cx="9144000" cy="1655762"/>
          </a:xfrm>
        </p:spPr>
        <p:txBody>
          <a:bodyPr/>
          <a:lstStyle>
            <a:lvl1pPr marL="0" indent="0" algn="l">
              <a:buNone/>
              <a:defRPr lang="da-DK" sz="2400" kern="1200" cap="all" spc="5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4F685C2-9B6B-D0D8-F966-61FCCAF1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5283"/>
            <a:ext cx="2743200" cy="226714"/>
          </a:xfrm>
        </p:spPr>
        <p:txBody>
          <a:bodyPr/>
          <a:lstStyle/>
          <a:p>
            <a:fld id="{35643EB0-DF0A-4388-AD3B-CC9D6AF7FEBF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F34C21-996B-31AB-A4FF-5698822F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5283"/>
            <a:ext cx="4114800" cy="226714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E98980-0B36-B863-36FD-C138ECAB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5283"/>
            <a:ext cx="2743200" cy="226714"/>
          </a:xfrm>
        </p:spPr>
        <p:txBody>
          <a:bodyPr/>
          <a:lstStyle/>
          <a:p>
            <a:fld id="{8755594C-56EA-4A4F-9C52-FEBF834D64E2}" type="slidenum">
              <a:rPr lang="da-DK" smtClean="0"/>
              <a:t>‹nr.›</a:t>
            </a:fld>
            <a:endParaRPr lang="da-DK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93FBA6F-0AEC-7258-2AA4-303FD964CB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807"/>
          <a:stretch/>
        </p:blipFill>
        <p:spPr>
          <a:xfrm>
            <a:off x="9012555" y="2377834"/>
            <a:ext cx="1925605" cy="3382164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8FB3A948-0931-D6CA-87F2-79CCD88B82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78" y="1848766"/>
            <a:ext cx="3176022" cy="508102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A603A6D-DAF4-15A1-29E2-77E268A4A9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76220" y="549287"/>
            <a:ext cx="792034" cy="510950"/>
          </a:xfrm>
          <a:prstGeom prst="rect">
            <a:avLst/>
          </a:prstGeom>
        </p:spPr>
      </p:pic>
      <p:sp>
        <p:nvSpPr>
          <p:cNvPr id="21" name="Pladsholder til sidefod 4">
            <a:extLst>
              <a:ext uri="{FF2B5EF4-FFF2-40B4-BE49-F238E27FC236}">
                <a16:creationId xmlns:a16="http://schemas.microsoft.com/office/drawing/2014/main" id="{7AB641C3-48C8-E660-F2A2-02CF3C8B82B0}"/>
              </a:ext>
            </a:extLst>
          </p:cNvPr>
          <p:cNvSpPr txBox="1">
            <a:spLocks/>
          </p:cNvSpPr>
          <p:nvPr userDrawn="1"/>
        </p:nvSpPr>
        <p:spPr>
          <a:xfrm>
            <a:off x="885216" y="6041958"/>
            <a:ext cx="6614859" cy="5932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2000" b="1" kern="1200" spc="150" baseline="0">
                <a:solidFill>
                  <a:srgbClr val="E63A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cap="all" baseline="0" dirty="0"/>
              <a:t>overlægeforeningen</a:t>
            </a:r>
          </a:p>
        </p:txBody>
      </p:sp>
    </p:spTree>
    <p:extLst>
      <p:ext uri="{BB962C8B-B14F-4D97-AF65-F5344CB8AC3E}">
        <p14:creationId xmlns:p14="http://schemas.microsoft.com/office/powerpoint/2010/main" val="157987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 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9F4D3-9BC6-FA49-ACAC-A280DD11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138901-60B1-B12C-6D71-56E74A725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6B508F9-9133-E05C-58E1-A05747DF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3EB0-DF0A-4388-AD3B-CC9D6AF7FEBF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51A451-A0C9-6CC4-FF38-62FAD21A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776E92-E0A5-4938-A928-E67E006A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594C-56EA-4A4F-9C52-FEBF834D64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33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 1_Titel og indholdsobjekt med vandmæ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9F4D3-9BC6-FA49-ACAC-A280DD11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138901-60B1-B12C-6D71-56E74A725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6B508F9-9133-E05C-58E1-A05747DF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3EB0-DF0A-4388-AD3B-CC9D6AF7FEBF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51A451-A0C9-6CC4-FF38-62FAD21A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776E92-E0A5-4938-A928-E67E006A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594C-56EA-4A4F-9C52-FEBF834D64E2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CCEE75E3-DBE3-792D-8237-692273D63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87" y="1836767"/>
            <a:ext cx="3176022" cy="50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L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EAB03-AE2C-FFD6-2064-FDF45EF4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881D27-01F1-7EE0-3E23-F4997AB73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11C224E-8BBE-0ECB-10DD-94B1C38B2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315030B-7B82-000C-7523-7EB86F88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3EB0-DF0A-4388-AD3B-CC9D6AF7FEBF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A8B8FD4-7EDF-D208-4A45-2CF23B42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DE787A3-7A87-184B-39BF-EC065256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594C-56EA-4A4F-9C52-FEBF834D64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78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L 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C00DD-8F30-2970-1611-65051984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1" y="424124"/>
            <a:ext cx="10515600" cy="40384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0D9EEF2-0312-AAD7-4A70-2381A069A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03843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0E28425-03AB-192D-CDEC-BB8567474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3328"/>
            <a:ext cx="5157787" cy="394633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E656FC8-5903-E6BC-F700-43FDA6BEC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03843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97479B0-F3E3-3726-ADD1-E605EE028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3328"/>
            <a:ext cx="5183188" cy="394633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298D2D2-5059-BB8C-A753-3ADADEF2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3EB0-DF0A-4388-AD3B-CC9D6AF7FEBF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04DEA31-2CCD-79C3-2145-26DBE979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72E5062-3FBE-ACB0-64EC-9CAEDD0D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594C-56EA-4A4F-9C52-FEBF834D64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66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L 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A438BF-3049-F55A-ED90-993A57C08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88690F0-8644-E553-1D9D-2F279F26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3EB0-DF0A-4388-AD3B-CC9D6AF7FEBF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DC8BF19-FBB4-13C3-5E72-6A00C213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B0C3735-0595-892A-4CA1-26461D6D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594C-56EA-4A4F-9C52-FEBF834D64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105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L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2BFA8AE-8547-D566-D546-D9FC79BD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3EB0-DF0A-4388-AD3B-CC9D6AF7FEBF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CA461BF-F4C6-5224-C1B7-8B968EC0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25872E1-A885-1C59-FA82-A42D9F66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594C-56EA-4A4F-9C52-FEBF834D64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805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L 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737A1-E878-7B7F-FC3B-1B3AE804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82614"/>
          </a:xfrm>
        </p:spPr>
        <p:txBody>
          <a:bodyPr anchor="b">
            <a:normAutofit/>
          </a:bodyPr>
          <a:lstStyle>
            <a:lvl1pPr indent="0" algn="l" defTabSz="914400" rtl="0" eaLnBrk="1" latinLnBrk="0" hangingPunct="1">
              <a:lnSpc>
                <a:spcPct val="90000"/>
              </a:lnSpc>
              <a:buFontTx/>
              <a:buNone/>
              <a:defRPr lang="da-DK" sz="1600" kern="1200" cap="all" spc="50" baseline="0" dirty="0" smtClean="0">
                <a:solidFill>
                  <a:srgbClr val="E63A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04F272-B84E-BD6C-91BB-282424359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C2918B3-33ED-E7AA-C16D-EFC751837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94688"/>
            <a:ext cx="3932237" cy="41743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FontTx/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42A31EE-014D-E859-C39F-E7DD8CC5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3EB0-DF0A-4388-AD3B-CC9D6AF7FEBF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59EE23F-9440-36AA-B6DC-29E2069E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CB9E4C3-EFF4-2EB5-018A-1624DFF9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594C-56EA-4A4F-9C52-FEBF834D64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137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2B880-176D-7769-B091-11BF8F45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82613"/>
          </a:xfrm>
        </p:spPr>
        <p:txBody>
          <a:bodyPr anchor="b"/>
          <a:lstStyle>
            <a:lvl1pPr>
              <a:defRPr lang="da-DK" sz="1600" kern="1200" cap="all" spc="50" baseline="0" dirty="0" smtClean="0">
                <a:solidFill>
                  <a:srgbClr val="E63A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C5E8F18-6BFE-3BD9-3465-9B66FBDBA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76F3491-A47C-7530-4790-05BD74F87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94688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lang="da-DK" sz="1700" kern="1200" cap="none" spc="5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5C451FD-F2FF-B2F4-F7FA-0A94C457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3EB0-DF0A-4388-AD3B-CC9D6AF7FEBF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434E78D-F733-A222-60B2-AFCDAEA1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D702BC8-F60E-22B4-D3D2-B631CB91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594C-56EA-4A4F-9C52-FEBF834D64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081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ECF218E-3CB3-5670-F051-A3D94747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1" y="424124"/>
            <a:ext cx="11007969" cy="403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70351C-89B9-883E-E655-0150C912E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760" y="20453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20D310-D323-BC39-254F-E50D865D9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3EB0-DF0A-4388-AD3B-CC9D6AF7FEBF}" type="datetimeFigureOut">
              <a:rPr lang="da-DK" smtClean="0"/>
              <a:t>21-05-2025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FAF445A-9158-A345-CFF8-11652647C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28347F0-1EFB-779E-A380-92CD5AA97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594C-56EA-4A4F-9C52-FEBF834D64E2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1B251735-6C5E-7745-2891-BBDED37E0C06}"/>
              </a:ext>
            </a:extLst>
          </p:cNvPr>
          <p:cNvCxnSpPr>
            <a:cxnSpLocks/>
          </p:cNvCxnSpPr>
          <p:nvPr userDrawn="1"/>
        </p:nvCxnSpPr>
        <p:spPr>
          <a:xfrm>
            <a:off x="10592435" y="242545"/>
            <a:ext cx="0" cy="93284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EB35CC28-DD63-6FD7-CAB0-296BCD3CC310}"/>
              </a:ext>
            </a:extLst>
          </p:cNvPr>
          <p:cNvCxnSpPr>
            <a:cxnSpLocks/>
          </p:cNvCxnSpPr>
          <p:nvPr userDrawn="1"/>
        </p:nvCxnSpPr>
        <p:spPr>
          <a:xfrm>
            <a:off x="440055" y="920115"/>
            <a:ext cx="1130107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7668A951-C29D-5E36-551C-8DBF08EE6B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72539" y="454793"/>
            <a:ext cx="501676" cy="32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0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a-DK" sz="1600" kern="1200" cap="all" spc="50" baseline="0" smtClean="0">
          <a:solidFill>
            <a:srgbClr val="E63A2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lang="da-DK" sz="1700" kern="1200" cap="none" spc="5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lang="da-DK" sz="1700" kern="1200" cap="none" spc="5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lang="da-DK" sz="1700" kern="1200" cap="none" spc="5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lang="da-DK" sz="1700" kern="1200" cap="none" spc="5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lang="da-DK" sz="1700" kern="1200" cap="none" spc="5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fas@dadl.dk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BA87E5C-E4A1-F23D-DF6A-C2A0443B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80" y="554753"/>
            <a:ext cx="11007969" cy="403843"/>
          </a:xfrm>
        </p:spPr>
        <p:txBody>
          <a:bodyPr>
            <a:normAutofit/>
          </a:bodyPr>
          <a:lstStyle/>
          <a:p>
            <a:r>
              <a:rPr lang="en-US" dirty="0"/>
              <a:t>Brug </a:t>
            </a:r>
            <a:r>
              <a:rPr lang="en-US" dirty="0" err="1"/>
              <a:t>overlægernes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 </a:t>
            </a:r>
            <a:r>
              <a:rPr lang="en-US" dirty="0" err="1"/>
              <a:t>klogt</a:t>
            </a:r>
            <a:endParaRPr lang="en-US" dirty="0"/>
          </a:p>
        </p:txBody>
      </p:sp>
      <p:pic>
        <p:nvPicPr>
          <p:cNvPr id="11" name="Billede 10" descr="Et billede, der indeholder tekst, clipart, tegning, illustration/afbildning&#10;&#10;Indhold genereret af kunstig intelligens kan være forkert.">
            <a:extLst>
              <a:ext uri="{FF2B5EF4-FFF2-40B4-BE49-F238E27FC236}">
                <a16:creationId xmlns:a16="http://schemas.microsoft.com/office/drawing/2014/main" id="{B7B486CA-8BE2-2EBE-E058-AAD065619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89" y="1579627"/>
            <a:ext cx="6857999" cy="5109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051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8B6336D-3CD8-53D4-7FFD-B8C4B4C6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69" y="502418"/>
            <a:ext cx="3932237" cy="403536"/>
          </a:xfrm>
        </p:spPr>
        <p:txBody>
          <a:bodyPr/>
          <a:lstStyle/>
          <a:p>
            <a:r>
              <a:rPr lang="en-US" dirty="0" err="1"/>
              <a:t>Baggrund</a:t>
            </a:r>
            <a:r>
              <a:rPr lang="en-US" dirty="0"/>
              <a:t> for </a:t>
            </a:r>
            <a:r>
              <a:rPr lang="en-US" dirty="0" err="1"/>
              <a:t>kampagnen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7EC023-55C2-F61F-28D4-DF30EBBA5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696" y="1807796"/>
            <a:ext cx="10300997" cy="4174300"/>
          </a:xfrm>
        </p:spPr>
        <p:txBody>
          <a:bodyPr>
            <a:norm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Overlægernes tid bør bruges klogere med større fokus på lægelige kerneopgaver. 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Overlægeforeningens arbejdsmiljøudvalg har sammen med repræsentantskabet lavet et katalog med ideer til, hvordan du som overlæge, ledende overlæge eller cheflæge sammen med dine kolleger kan frigøre tid i overlægegruppen på din afdeling.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Afsæt en halv time til at drøfte, om I løser opgaver, der er overflødige eller kan løses bedre af andre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1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3E432-E524-77B0-36D1-A7C047C6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sådan kan </a:t>
            </a:r>
            <a:r>
              <a:rPr lang="da-DK" dirty="0" err="1"/>
              <a:t>vI</a:t>
            </a:r>
            <a:r>
              <a:rPr lang="da-DK" dirty="0"/>
              <a:t> drøfte det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4DC900-FEE4-20BD-2C0A-E76BA16AE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35" y="1492675"/>
            <a:ext cx="10515600" cy="4351338"/>
          </a:xfrm>
        </p:spPr>
        <p:txBody>
          <a:bodyPr>
            <a:normAutofit/>
          </a:bodyPr>
          <a:lstStyle/>
          <a:p>
            <a:endParaRPr lang="da-DK" b="1" i="0" dirty="0">
              <a:solidFill>
                <a:srgbClr val="000000"/>
              </a:solidFill>
              <a:effectLst/>
              <a:latin typeface="AktivGrotes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10 minutter </a:t>
            </a:r>
            <a:r>
              <a:rPr lang="da-DK" dirty="0"/>
              <a:t>til at drøfte, om vi som gruppe løser opgaver, der er overflødige, </a:t>
            </a:r>
            <a:br>
              <a:rPr lang="da-DK" dirty="0"/>
            </a:br>
            <a:r>
              <a:rPr lang="da-DK" dirty="0"/>
              <a:t>eller kan løses af andre.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 samler op i plenum, hvor vi vælger en overflødig opgave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10 minutter </a:t>
            </a:r>
            <a:r>
              <a:rPr lang="da-DK" dirty="0"/>
              <a:t>til at drøfte, hvad der skal til for at stoppe med at løse opgaven.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Kan opgaven løses af andre, bruger vi de </a:t>
            </a:r>
            <a:r>
              <a:rPr lang="da-DK" b="1" dirty="0"/>
              <a:t>10 minutter </a:t>
            </a:r>
            <a:r>
              <a:rPr lang="da-DK" dirty="0"/>
              <a:t>på at drøfte, hvad der </a:t>
            </a:r>
            <a:br>
              <a:rPr lang="da-DK" dirty="0"/>
            </a:br>
            <a:r>
              <a:rPr lang="da-DK" dirty="0"/>
              <a:t>skal til for at overdrage opgaven på en god måde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Om 6 måneder </a:t>
            </a:r>
            <a:r>
              <a:rPr lang="da-DK" dirty="0"/>
              <a:t>bruger vi 10 minutter på igen at drøfte, om det lykkedes at frigøre </a:t>
            </a:r>
            <a:br>
              <a:rPr lang="da-DK" dirty="0"/>
            </a:br>
            <a:r>
              <a:rPr lang="da-DK" dirty="0"/>
              <a:t>tid hos overlægerne. Her kan vi beslutte, om vi skal gentage øvelsen og finde nye </a:t>
            </a:r>
            <a:br>
              <a:rPr lang="da-DK" dirty="0"/>
            </a:br>
            <a:r>
              <a:rPr lang="da-DK" dirty="0"/>
              <a:t>måder at frigøre tid hos overlægerne</a:t>
            </a:r>
          </a:p>
        </p:txBody>
      </p:sp>
    </p:spTree>
    <p:extLst>
      <p:ext uri="{BB962C8B-B14F-4D97-AF65-F5344CB8AC3E}">
        <p14:creationId xmlns:p14="http://schemas.microsoft.com/office/powerpoint/2010/main" val="49985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84C2F-98AD-2B6E-14F5-FF740674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Emner fra Idekataloget – sådan kan vi gøre det konkret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AEF7EE-64F7-F279-C618-88224F68F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08" y="1663496"/>
            <a:ext cx="10515600" cy="4351338"/>
          </a:xfrm>
        </p:spPr>
        <p:txBody>
          <a:bodyPr/>
          <a:lstStyle/>
          <a:p>
            <a:r>
              <a:rPr lang="da-DK" b="1" dirty="0"/>
              <a:t>Administrative byrder</a:t>
            </a:r>
          </a:p>
          <a:p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Sekretærer håndterer indledende dataregistrering:</a:t>
            </a:r>
            <a:br>
              <a:rPr lang="da-DK" dirty="0"/>
            </a:br>
            <a:r>
              <a:rPr lang="da-DK" dirty="0"/>
              <a:t>Lav en tjekliste eller digital formular, som sekretærerne kan bruge 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Minimer manuelle indtastninger:    </a:t>
            </a:r>
            <a:br>
              <a:rPr lang="da-DK" dirty="0"/>
            </a:br>
            <a:r>
              <a:rPr lang="da-DK" dirty="0"/>
              <a:t>En AI-drevet platform kan automatisk gennemgå og godkende rutinemæssige </a:t>
            </a:r>
            <a:br>
              <a:rPr lang="da-DK" dirty="0"/>
            </a:br>
            <a:r>
              <a:rPr lang="da-DK" dirty="0"/>
              <a:t>prøvesvar og ”flage” unormale resultater til overlægen 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Kontaktoplysninger på kolleger:</a:t>
            </a:r>
            <a:br>
              <a:rPr lang="da-DK" dirty="0"/>
            </a:br>
            <a:r>
              <a:rPr lang="da-DK" dirty="0"/>
              <a:t>Giv alle ansatte adgang til opdateret digital telefonliste via interne apps </a:t>
            </a:r>
          </a:p>
        </p:txBody>
      </p:sp>
    </p:spTree>
    <p:extLst>
      <p:ext uri="{BB962C8B-B14F-4D97-AF65-F5344CB8AC3E}">
        <p14:creationId xmlns:p14="http://schemas.microsoft.com/office/powerpoint/2010/main" val="6289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1E704-636E-1B50-5D2D-D3A36BCA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Emner fra Idekataloget – sådan kan vi gøre det konkret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25570D-69EB-DE26-904C-3492DEFC7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86" y="1723786"/>
            <a:ext cx="10515600" cy="4351338"/>
          </a:xfrm>
        </p:spPr>
        <p:txBody>
          <a:bodyPr/>
          <a:lstStyle/>
          <a:p>
            <a:r>
              <a:rPr lang="da-DK" b="1" dirty="0"/>
              <a:t>Delegering af opgaver</a:t>
            </a:r>
          </a:p>
          <a:p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Effektiv kommunikation mellem sygeplejersken og lægen:   </a:t>
            </a:r>
            <a:br>
              <a:rPr lang="da-DK" dirty="0"/>
            </a:br>
            <a:r>
              <a:rPr lang="da-DK" dirty="0"/>
              <a:t>Lav en protokol, hvor en sygeplejerske altid er til stede under konsultationen </a:t>
            </a:r>
            <a:br>
              <a:rPr lang="da-DK" dirty="0"/>
            </a:br>
            <a:r>
              <a:rPr lang="da-DK" dirty="0"/>
              <a:t>for at tage noter og forberede efterfølgende patientpleje 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Hurtig delegering af opgaver til rette faggruppe:   </a:t>
            </a:r>
            <a:br>
              <a:rPr lang="da-DK" dirty="0"/>
            </a:br>
            <a:r>
              <a:rPr lang="da-DK" dirty="0"/>
              <a:t>Lav et farvekode-system for ID-skilte, så personalets rolle og ansvarsområder </a:t>
            </a:r>
            <a:br>
              <a:rPr lang="da-DK" dirty="0"/>
            </a:br>
            <a:r>
              <a:rPr lang="da-DK" dirty="0"/>
              <a:t>hurtigt kan genkendes på afstand</a:t>
            </a:r>
          </a:p>
        </p:txBody>
      </p:sp>
    </p:spTree>
    <p:extLst>
      <p:ext uri="{BB962C8B-B14F-4D97-AF65-F5344CB8AC3E}">
        <p14:creationId xmlns:p14="http://schemas.microsoft.com/office/powerpoint/2010/main" val="98962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8CD30-D6C9-53C3-FE15-38707048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Emner fra Idekataloget – sådan kan vi gøre det konkret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F85603-D9AF-23B8-C698-069BBD7D5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35" y="1683593"/>
            <a:ext cx="10515600" cy="4351338"/>
          </a:xfrm>
        </p:spPr>
        <p:txBody>
          <a:bodyPr/>
          <a:lstStyle/>
          <a:p>
            <a:r>
              <a:rPr lang="da-DK" b="1" dirty="0"/>
              <a:t>Arbejdsproces og effektivitet</a:t>
            </a:r>
            <a:br>
              <a:rPr lang="da-DK" b="1" dirty="0"/>
            </a:b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Afskaf møder uden formål:</a:t>
            </a:r>
            <a:br>
              <a:rPr lang="da-DK" dirty="0"/>
            </a:br>
            <a:r>
              <a:rPr lang="da-DK" dirty="0"/>
              <a:t>Indfør politik om, at alle møder skal have en dagsorden sendt ud i forvejen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Begræns tidsspild på møder:</a:t>
            </a:r>
            <a:br>
              <a:rPr lang="da-DK" dirty="0"/>
            </a:br>
            <a:r>
              <a:rPr lang="da-DK" dirty="0"/>
              <a:t>Møder over 30 minutter skal godkendes særskilt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Øg mødernes effektivitet:</a:t>
            </a:r>
            <a:br>
              <a:rPr lang="da-DK" dirty="0"/>
            </a:br>
            <a:r>
              <a:rPr lang="da-DK" dirty="0"/>
              <a:t>Planlæg ugentligt 15-minutters stående møde for hurtige opdateringer.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Reducer unødvendige afbrydelser:</a:t>
            </a:r>
            <a:br>
              <a:rPr lang="da-DK" dirty="0"/>
            </a:br>
            <a:r>
              <a:rPr lang="da-DK" dirty="0"/>
              <a:t>Indfør faste tidspunkter, hvor ikke-akutte spørgsmål kan adresseres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Optimer brug af tid og skab bedre koordination i patientbehandlingen:</a:t>
            </a:r>
            <a:br>
              <a:rPr lang="da-DK" dirty="0"/>
            </a:br>
            <a:r>
              <a:rPr lang="da-DK" dirty="0"/>
              <a:t>Skab en detaljeret tidsplan for stuegang, som skal overholdes strikt med tidsblokke </a:t>
            </a:r>
            <a:br>
              <a:rPr lang="da-DK" dirty="0"/>
            </a:br>
            <a:r>
              <a:rPr lang="da-DK" dirty="0"/>
              <a:t>dedikeret til hver patient for at undgå forsinkelser</a:t>
            </a:r>
          </a:p>
        </p:txBody>
      </p:sp>
    </p:spTree>
    <p:extLst>
      <p:ext uri="{BB962C8B-B14F-4D97-AF65-F5344CB8AC3E}">
        <p14:creationId xmlns:p14="http://schemas.microsoft.com/office/powerpoint/2010/main" val="23186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7AF55-F78F-4BD4-05FC-C2DE6FF2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Emner fra Idekataloget – sådan kan vi gøre det konkret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98251F-4EE6-256F-3286-B2299238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80" y="1593159"/>
            <a:ext cx="10515600" cy="4351338"/>
          </a:xfrm>
        </p:spPr>
        <p:txBody>
          <a:bodyPr/>
          <a:lstStyle/>
          <a:p>
            <a:r>
              <a:rPr lang="da-DK" b="1" dirty="0"/>
              <a:t>Arbejdsmiljø og kultur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Begræns tidsspild på møder:</a:t>
            </a:r>
            <a:br>
              <a:rPr lang="da-DK" dirty="0"/>
            </a:br>
            <a:r>
              <a:rPr lang="da-DK" dirty="0"/>
              <a:t>Indfør en synlig vest eller badge med teksten ”forstyr ikke” til brug under kritiske </a:t>
            </a:r>
            <a:br>
              <a:rPr lang="da-DK" dirty="0"/>
            </a:br>
            <a:r>
              <a:rPr lang="da-DK" dirty="0"/>
              <a:t>opgaver, eller når koncentration er nødvendig 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Brug lægeressourcer effektivt: </a:t>
            </a:r>
            <a:br>
              <a:rPr lang="da-DK" dirty="0"/>
            </a:br>
            <a:r>
              <a:rPr lang="da-DK" dirty="0"/>
              <a:t>Evaluer lægernes færdigheder og præferencer, og tildel opgaver herefter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Forudsigelighed og effektivitet i daglige rutiner:</a:t>
            </a:r>
            <a:br>
              <a:rPr lang="da-DK" dirty="0"/>
            </a:br>
            <a:r>
              <a:rPr lang="da-DK" dirty="0"/>
              <a:t>Beslut og kommuniker præcise tider for stuegang inklusive forventningsafstemning </a:t>
            </a:r>
            <a:br>
              <a:rPr lang="da-DK" dirty="0"/>
            </a:br>
            <a:r>
              <a:rPr lang="da-DK" dirty="0"/>
              <a:t>om, at disse tider overholdes for at optimere </a:t>
            </a:r>
            <a:r>
              <a:rPr lang="da-DK" dirty="0" err="1"/>
              <a:t>arbejdsflow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715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F435F-0761-C661-5D6E-31DCF927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nu?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FE7573-DA0C-3FC5-B76C-4450C759B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18" y="1492675"/>
            <a:ext cx="10515600" cy="4351338"/>
          </a:xfrm>
        </p:spPr>
        <p:txBody>
          <a:bodyPr/>
          <a:lstStyle/>
          <a:p>
            <a:r>
              <a:rPr lang="da-DK" b="1" dirty="0"/>
              <a:t>Del jeres erfaringer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Bestil foldere med idekataloget, plakat eller kittelkort ved at kontakte FAS på </a:t>
            </a:r>
            <a:r>
              <a:rPr lang="da-DK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fas@dadl.dk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Send jeres forslag til at spare tid til </a:t>
            </a:r>
            <a:r>
              <a:rPr lang="da-DK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fas@dadl.dk</a:t>
            </a:r>
            <a:r>
              <a:rPr lang="da-DK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Del budskabet og vind chokolade: </a:t>
            </a:r>
            <a:br>
              <a:rPr lang="da-DK" dirty="0"/>
            </a:br>
            <a:r>
              <a:rPr lang="da-DK" dirty="0"/>
              <a:t>Send en kort tekst og måske et billede om, hvordan du deler budskabet om at bruge overlægens tid klogt til </a:t>
            </a:r>
            <a:r>
              <a:rPr lang="da-DK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fas@dadl.dk</a:t>
            </a:r>
            <a:r>
              <a:rPr lang="da-DK" dirty="0"/>
              <a:t>. Så er du med i konkurrencen om lækker chokolade. </a:t>
            </a:r>
          </a:p>
          <a:p>
            <a:endParaRPr lang="da-DK" b="0" i="0" u="sng" dirty="0">
              <a:effectLst/>
              <a:latin typeface="AktivGrotesk"/>
            </a:endParaRPr>
          </a:p>
        </p:txBody>
      </p:sp>
    </p:spTree>
    <p:extLst>
      <p:ext uri="{BB962C8B-B14F-4D97-AF65-F5344CB8AC3E}">
        <p14:creationId xmlns:p14="http://schemas.microsoft.com/office/powerpoint/2010/main" val="356045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3A997-EB6C-0235-047F-DC65FC07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638DE3F-C6A3-EB2E-4E93-6A0593AC6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43" y="1629736"/>
            <a:ext cx="7986002" cy="443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6927015"/>
      </p:ext>
    </p:extLst>
  </p:cSld>
  <p:clrMapOvr>
    <a:masterClrMapping/>
  </p:clrMapOvr>
</p:sld>
</file>

<file path=ppt/theme/theme1.xml><?xml version="1.0" encoding="utf-8"?>
<a:theme xmlns:a="http://schemas.openxmlformats.org/drawingml/2006/main" name="O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 Templat.potx" id="{D210430B-3767-4758-935D-3E37244C1842}" vid="{F1107B57-329B-4A08-90D4-AE47D13801F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49a1fe45cc414afab63306823e9259e9</Template>
  <TotalTime>980</TotalTime>
  <Words>626</Words>
  <Application>Microsoft Office PowerPoint</Application>
  <PresentationFormat>Widescreen</PresentationFormat>
  <Paragraphs>49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AktivGrotesk</vt:lpstr>
      <vt:lpstr>Aptos</vt:lpstr>
      <vt:lpstr>Arial</vt:lpstr>
      <vt:lpstr>Calibri</vt:lpstr>
      <vt:lpstr>Calibri Light</vt:lpstr>
      <vt:lpstr>OL design</vt:lpstr>
      <vt:lpstr>Brug overlægernes tid klogt</vt:lpstr>
      <vt:lpstr>Baggrund for kampagnen</vt:lpstr>
      <vt:lpstr>sådan kan vI drøfte det </vt:lpstr>
      <vt:lpstr>Emner fra Idekataloget – sådan kan vi gøre det konkret </vt:lpstr>
      <vt:lpstr>Emner fra Idekataloget – sådan kan vi gøre det konkret  </vt:lpstr>
      <vt:lpstr>Emner fra Idekataloget – sådan kan vi gøre det konkret </vt:lpstr>
      <vt:lpstr>Emner fra Idekataloget – sådan kan vi gøre det konkret </vt:lpstr>
      <vt:lpstr>Hvad nu?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Tine Nørholtz</dc:creator>
  <cp:lastModifiedBy>Tine Nørholtz</cp:lastModifiedBy>
  <cp:revision>21</cp:revision>
  <cp:lastPrinted>2025-04-10T09:28:44Z</cp:lastPrinted>
  <dcterms:created xsi:type="dcterms:W3CDTF">2025-02-06T13:35:46Z</dcterms:created>
  <dcterms:modified xsi:type="dcterms:W3CDTF">2025-05-21T09:12:14Z</dcterms:modified>
</cp:coreProperties>
</file>